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6" r:id="rId13"/>
    <p:sldId id="277" r:id="rId14"/>
    <p:sldId id="274" r:id="rId15"/>
    <p:sldId id="271" r:id="rId16"/>
    <p:sldId id="272" r:id="rId17"/>
    <p:sldId id="273" r:id="rId18"/>
    <p:sldId id="265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303"/>
    <a:srgbClr val="FF0066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106" d="100"/>
          <a:sy n="106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2148333685369E-2"/>
          <c:y val="2.7426342992628264E-2"/>
          <c:w val="0.96219394721576823"/>
          <c:h val="0.827297280158817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Лист1!$C$5:$F$5</c:f>
              <c:strCache>
                <c:ptCount val="4"/>
                <c:pt idx="0">
                  <c:v>Сумма на 2012 год</c:v>
                </c:pt>
                <c:pt idx="1">
                  <c:v>Сумма на 2013 год</c:v>
                </c:pt>
                <c:pt idx="2">
                  <c:v>Сумма на 2014 год</c:v>
                </c:pt>
                <c:pt idx="3">
                  <c:v>Сумма на 2015 год</c:v>
                </c:pt>
              </c:strCache>
            </c:strRef>
          </c:cat>
          <c:val>
            <c:numRef>
              <c:f>Лист1!$C$6:$F$6</c:f>
              <c:numCache>
                <c:formatCode>#,##0.0</c:formatCode>
                <c:ptCount val="4"/>
                <c:pt idx="0">
                  <c:v>557535.90000000014</c:v>
                </c:pt>
                <c:pt idx="1">
                  <c:v>605430.1</c:v>
                </c:pt>
                <c:pt idx="2">
                  <c:v>639501.4</c:v>
                </c:pt>
                <c:pt idx="3">
                  <c:v>676700.7</c:v>
                </c:pt>
              </c:numCache>
            </c:numRef>
          </c:val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Лист1!$C$5:$F$5</c:f>
              <c:strCache>
                <c:ptCount val="4"/>
                <c:pt idx="0">
                  <c:v>Сумма на 2012 год</c:v>
                </c:pt>
                <c:pt idx="1">
                  <c:v>Сумма на 2013 год</c:v>
                </c:pt>
                <c:pt idx="2">
                  <c:v>Сумма на 2014 год</c:v>
                </c:pt>
                <c:pt idx="3">
                  <c:v>Сумма на 2015 год</c:v>
                </c:pt>
              </c:strCache>
            </c:strRef>
          </c:cat>
          <c:val>
            <c:numRef>
              <c:f>Лист1!$C$7:$F$7</c:f>
              <c:numCache>
                <c:formatCode>#,##0.0</c:formatCode>
                <c:ptCount val="4"/>
                <c:pt idx="0">
                  <c:v>270816.09999999998</c:v>
                </c:pt>
                <c:pt idx="1">
                  <c:v>278342.45</c:v>
                </c:pt>
                <c:pt idx="2">
                  <c:v>281580.85000000003</c:v>
                </c:pt>
                <c:pt idx="3">
                  <c:v>282732.14999999997</c:v>
                </c:pt>
              </c:numCache>
            </c:numRef>
          </c:val>
        </c:ser>
        <c:ser>
          <c:idx val="2"/>
          <c:order val="2"/>
          <c:tx>
            <c:strRef>
              <c:f>Лист1!$B$8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Лист1!$C$5:$F$5</c:f>
              <c:strCache>
                <c:ptCount val="4"/>
                <c:pt idx="0">
                  <c:v>Сумма на 2012 год</c:v>
                </c:pt>
                <c:pt idx="1">
                  <c:v>Сумма на 2013 год</c:v>
                </c:pt>
                <c:pt idx="2">
                  <c:v>Сумма на 2014 год</c:v>
                </c:pt>
                <c:pt idx="3">
                  <c:v>Сумма на 2015 год</c:v>
                </c:pt>
              </c:strCache>
            </c:strRef>
          </c:cat>
          <c:val>
            <c:numRef>
              <c:f>Лист1!$C$8:$F$8</c:f>
              <c:numCache>
                <c:formatCode>#,##0.0</c:formatCode>
                <c:ptCount val="4"/>
                <c:pt idx="0">
                  <c:v>415656.40000000008</c:v>
                </c:pt>
                <c:pt idx="1">
                  <c:v>300745.70000000007</c:v>
                </c:pt>
                <c:pt idx="2">
                  <c:v>319017.8000000001</c:v>
                </c:pt>
                <c:pt idx="3">
                  <c:v>325375.80000000005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/>
        <c:axId val="-1284431024"/>
        <c:axId val="-1109760448"/>
      </c:barChart>
      <c:catAx>
        <c:axId val="-1284431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crossAx val="-1109760448"/>
        <c:crosses val="autoZero"/>
        <c:auto val="1"/>
        <c:lblAlgn val="ctr"/>
        <c:lblOffset val="100"/>
        <c:noMultiLvlLbl val="0"/>
      </c:catAx>
      <c:valAx>
        <c:axId val="-110976044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-1284431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964348206474183E-2"/>
          <c:y val="8.2489866230770745E-2"/>
          <c:w val="0.58061439195100617"/>
          <c:h val="0.76881365101835841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7777777777778286E-3"/>
                  <c:y val="-1.10344843565186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222222222222215E-2"/>
                  <c:y val="-4.41379374260747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11111111111111E-2"/>
                  <c:y val="3.678161452172828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88888888888889E-2"/>
                  <c:y val="7.35632290434579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Лист3!$E$5:$E$10</c:f>
              <c:strCache>
                <c:ptCount val="6"/>
                <c:pt idx="0">
                  <c:v>субвенции</c:v>
                </c:pt>
                <c:pt idx="1">
                  <c:v>субсидии</c:v>
                </c:pt>
                <c:pt idx="2">
                  <c:v>дотации </c:v>
                </c:pt>
                <c:pt idx="3">
                  <c:v>прочие безвозмездные поступления</c:v>
                </c:pt>
                <c:pt idx="4">
                  <c:v>собственные доходы</c:v>
                </c:pt>
                <c:pt idx="5">
                  <c:v>дефицит</c:v>
                </c:pt>
              </c:strCache>
            </c:strRef>
          </c:cat>
          <c:val>
            <c:numRef>
              <c:f>Лист3!$F$5:$F$10</c:f>
              <c:numCache>
                <c:formatCode>General</c:formatCode>
                <c:ptCount val="6"/>
                <c:pt idx="0">
                  <c:v>278529.7</c:v>
                </c:pt>
                <c:pt idx="1">
                  <c:v>6568.9</c:v>
                </c:pt>
                <c:pt idx="2">
                  <c:v>9370.5</c:v>
                </c:pt>
                <c:pt idx="3">
                  <c:v>6276.5999999999995</c:v>
                </c:pt>
                <c:pt idx="4">
                  <c:v>883772.60000000021</c:v>
                </c:pt>
                <c:pt idx="5">
                  <c:v>160404.30000000005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964348206474183E-2"/>
          <c:y val="8.2489866230770745E-2"/>
          <c:w val="0.58061439195100617"/>
          <c:h val="0.76881365101835841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7777777777778286E-3"/>
                  <c:y val="-1.10344843565186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444444444444445E-2"/>
                  <c:y val="3.678161452172895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11111111111111E-2"/>
                  <c:y val="3.678161452172828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222222222222223E-2"/>
                  <c:y val="4.78160988782476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Лист3!$C$5:$C$10</c:f>
              <c:strCache>
                <c:ptCount val="6"/>
                <c:pt idx="0">
                  <c:v>субвенции</c:v>
                </c:pt>
                <c:pt idx="1">
                  <c:v>субсидии</c:v>
                </c:pt>
                <c:pt idx="2">
                  <c:v>дотации </c:v>
                </c:pt>
                <c:pt idx="3">
                  <c:v>прочие безвозмездные поступления</c:v>
                </c:pt>
                <c:pt idx="4">
                  <c:v>собственные доходы</c:v>
                </c:pt>
                <c:pt idx="5">
                  <c:v>дефицит</c:v>
                </c:pt>
              </c:strCache>
            </c:strRef>
          </c:cat>
          <c:val>
            <c:numRef>
              <c:f>Лист3!$D$5:$D$10</c:f>
              <c:numCache>
                <c:formatCode>General</c:formatCode>
                <c:ptCount val="6"/>
                <c:pt idx="0">
                  <c:v>251415.5</c:v>
                </c:pt>
                <c:pt idx="1">
                  <c:v>117568.70000000001</c:v>
                </c:pt>
                <c:pt idx="2">
                  <c:v>9433</c:v>
                </c:pt>
                <c:pt idx="3">
                  <c:v>37239.200000000004</c:v>
                </c:pt>
                <c:pt idx="4">
                  <c:v>828352.02</c:v>
                </c:pt>
                <c:pt idx="5">
                  <c:v>110903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1840043218642"/>
          <c:y val="3.9448768325924574E-2"/>
          <c:w val="0.64413770683036209"/>
          <c:h val="0.68137110028876446"/>
        </c:manualLayout>
      </c:layout>
      <c:pieChart>
        <c:varyColors val="1"/>
        <c:ser>
          <c:idx val="0"/>
          <c:order val="0"/>
          <c:explosion val="19"/>
          <c:dPt>
            <c:idx val="7"/>
            <c:bubble3D val="0"/>
            <c:explosion val="32"/>
          </c:dPt>
          <c:dPt>
            <c:idx val="8"/>
            <c:bubble3D val="0"/>
            <c:explosion val="24"/>
          </c:dPt>
          <c:dLbls>
            <c:dLbl>
              <c:idx val="1"/>
              <c:layout>
                <c:manualLayout>
                  <c:x val="-4.7062996906807417E-2"/>
                  <c:y val="2.37952047901526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132036774091761E-2"/>
                  <c:y val="5.612064387905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122891059382561E-2"/>
                  <c:y val="7.70712909441233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2157537684838582E-2"/>
                  <c:y val="-1.68171175134900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8331875182268882E-2"/>
                  <c:y val="-1.53926134955673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Лист4!$B$2:$B$10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Лист4!$C$2:$C$10</c:f>
              <c:numCache>
                <c:formatCode>#,##0.0</c:formatCode>
                <c:ptCount val="9"/>
                <c:pt idx="0">
                  <c:v>124772</c:v>
                </c:pt>
                <c:pt idx="1">
                  <c:v>17562.5</c:v>
                </c:pt>
                <c:pt idx="2">
                  <c:v>54089.5</c:v>
                </c:pt>
                <c:pt idx="3">
                  <c:v>252671.6</c:v>
                </c:pt>
                <c:pt idx="4">
                  <c:v>730145.5</c:v>
                </c:pt>
                <c:pt idx="5">
                  <c:v>107576</c:v>
                </c:pt>
                <c:pt idx="6">
                  <c:v>55808.6</c:v>
                </c:pt>
                <c:pt idx="7">
                  <c:v>967.9</c:v>
                </c:pt>
                <c:pt idx="8">
                  <c:v>1329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4.3566868719415158E-3"/>
          <c:y val="0.71083029733223646"/>
          <c:w val="0.98617140248773238"/>
          <c:h val="0.2742443295334351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1840043218642"/>
          <c:y val="4.8893278799514016E-2"/>
          <c:w val="0.6635669721612667"/>
          <c:h val="0.64363651540023925"/>
        </c:manualLayout>
      </c:layout>
      <c:pieChart>
        <c:varyColors val="1"/>
        <c:ser>
          <c:idx val="0"/>
          <c:order val="0"/>
          <c:explosion val="19"/>
          <c:dPt>
            <c:idx val="7"/>
            <c:bubble3D val="0"/>
            <c:explosion val="16"/>
          </c:dPt>
          <c:dPt>
            <c:idx val="8"/>
            <c:bubble3D val="0"/>
            <c:explosion val="24"/>
          </c:dPt>
          <c:dLbls>
            <c:dLbl>
              <c:idx val="1"/>
              <c:layout>
                <c:manualLayout>
                  <c:x val="-4.7062996906807417E-2"/>
                  <c:y val="2.37952047901526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132036774091761E-2"/>
                  <c:y val="5.612064387905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6695447222102698E-2"/>
                  <c:y val="7.707131131576751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3584374357576886E-2"/>
                  <c:y val="3.5335689045936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3189191514995048E-2"/>
                  <c:y val="4.711425206124852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3004986398558107E-2"/>
                  <c:y val="6.846405683388516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Лист4!$J$2:$J$11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Лист4!$K$2:$K$11</c:f>
              <c:numCache>
                <c:formatCode>#,##0.0</c:formatCode>
                <c:ptCount val="10"/>
                <c:pt idx="0">
                  <c:v>114334.88</c:v>
                </c:pt>
                <c:pt idx="1">
                  <c:v>7890.84</c:v>
                </c:pt>
                <c:pt idx="2">
                  <c:v>69484.72</c:v>
                </c:pt>
                <c:pt idx="3">
                  <c:v>276810.53000000003</c:v>
                </c:pt>
                <c:pt idx="4">
                  <c:v>420.78</c:v>
                </c:pt>
                <c:pt idx="5">
                  <c:v>718958.53</c:v>
                </c:pt>
                <c:pt idx="6">
                  <c:v>119099.67</c:v>
                </c:pt>
                <c:pt idx="7">
                  <c:v>44854.06</c:v>
                </c:pt>
                <c:pt idx="8">
                  <c:v>1417.9</c:v>
                </c:pt>
                <c:pt idx="9">
                  <c:v>1639.51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4.3566868719415158E-3"/>
          <c:y val="0.71083029733223646"/>
          <c:w val="0.98617140248773238"/>
          <c:h val="0.27424432953343519"/>
        </c:manualLayout>
      </c:layout>
      <c:overlay val="0"/>
      <c:spPr>
        <a:noFill/>
      </c:sp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Лист5!$B$2</c:f>
              <c:strCache>
                <c:ptCount val="1"/>
                <c:pt idx="0">
                  <c:v>"Текущие" расходы бюджета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Лист5!$C$1:$F$1</c:f>
              <c:strCache>
                <c:ptCount val="4"/>
                <c:pt idx="0">
                  <c:v> 2012 год</c:v>
                </c:pt>
                <c:pt idx="1">
                  <c:v> 2013 год</c:v>
                </c:pt>
                <c:pt idx="2">
                  <c:v> 2014 год</c:v>
                </c:pt>
                <c:pt idx="3">
                  <c:v> 2015 год</c:v>
                </c:pt>
              </c:strCache>
            </c:strRef>
          </c:cat>
          <c:val>
            <c:numRef>
              <c:f>Лист5!$C$2:$F$2</c:f>
              <c:numCache>
                <c:formatCode>General</c:formatCode>
                <c:ptCount val="4"/>
                <c:pt idx="0">
                  <c:v>1114671.8199999998</c:v>
                </c:pt>
                <c:pt idx="1">
                  <c:v>1157655.9000000001</c:v>
                </c:pt>
                <c:pt idx="2">
                  <c:v>1219687.7</c:v>
                </c:pt>
                <c:pt idx="3">
                  <c:v>1242254.8999999999</c:v>
                </c:pt>
              </c:numCache>
            </c:numRef>
          </c:val>
        </c:ser>
        <c:ser>
          <c:idx val="1"/>
          <c:order val="1"/>
          <c:tx>
            <c:strRef>
              <c:f>Лист5!$B$3</c:f>
              <c:strCache>
                <c:ptCount val="1"/>
                <c:pt idx="0">
                  <c:v>Расходы в рамках долгосрочных целевых программ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0"/>
              <c:layout>
                <c:manualLayout>
                  <c:x val="7.2525690291940559E-2"/>
                  <c:y val="-8.4350531100409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219529086591625"/>
                  <c:y val="-7.9238377700384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5602046293921647E-2"/>
                  <c:y val="-8.1794454400396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394267718955419E-2"/>
                  <c:y val="-9.457483790045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Лист5!$C$1:$F$1</c:f>
              <c:strCache>
                <c:ptCount val="4"/>
                <c:pt idx="0">
                  <c:v> 2012 год</c:v>
                </c:pt>
                <c:pt idx="1">
                  <c:v> 2013 год</c:v>
                </c:pt>
                <c:pt idx="2">
                  <c:v> 2014 год</c:v>
                </c:pt>
                <c:pt idx="3">
                  <c:v> 2015 год</c:v>
                </c:pt>
              </c:strCache>
            </c:strRef>
          </c:cat>
          <c:val>
            <c:numRef>
              <c:f>Лист5!$C$3:$F$3</c:f>
              <c:numCache>
                <c:formatCode>#,##0.00</c:formatCode>
                <c:ptCount val="4"/>
                <c:pt idx="0" formatCode="General">
                  <c:v>240239.6</c:v>
                </c:pt>
                <c:pt idx="1">
                  <c:v>187266.7</c:v>
                </c:pt>
                <c:pt idx="2">
                  <c:v>122540.7</c:v>
                </c:pt>
                <c:pt idx="3">
                  <c:v>89970.6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109761536"/>
        <c:axId val="-1109764800"/>
        <c:axId val="0"/>
      </c:bar3DChart>
      <c:catAx>
        <c:axId val="-110976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109764800"/>
        <c:crosses val="autoZero"/>
        <c:auto val="1"/>
        <c:lblAlgn val="ctr"/>
        <c:lblOffset val="100"/>
        <c:noMultiLvlLbl val="0"/>
      </c:catAx>
      <c:valAx>
        <c:axId val="-110976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109761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ED1ED-649A-4814-8B49-D80AB0FBBD4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0773D-9736-4AB9-AF67-3414CAB28625}">
      <dgm:prSet phldrT="[Текст]" custT="1"/>
      <dgm:spPr/>
      <dgm:t>
        <a:bodyPr/>
        <a:lstStyle/>
        <a:p>
          <a:r>
            <a:rPr lang="ru-RU" sz="900" dirty="0"/>
            <a:t>Совет депутатов муниципального образования г.Кировск с подведомственной территорией</a:t>
          </a:r>
        </a:p>
      </dgm:t>
    </dgm:pt>
    <dgm:pt modelId="{D67C9FFB-89D9-4FE3-8D85-D31DB91C3D95}" type="parTrans" cxnId="{2A4D15DA-8A4D-498F-974B-C968370D402D}">
      <dgm:prSet/>
      <dgm:spPr/>
      <dgm:t>
        <a:bodyPr/>
        <a:lstStyle/>
        <a:p>
          <a:endParaRPr lang="ru-RU" sz="900"/>
        </a:p>
      </dgm:t>
    </dgm:pt>
    <dgm:pt modelId="{940F4084-613A-40FF-91D7-9E10DB28FB7C}" type="sibTrans" cxnId="{2A4D15DA-8A4D-498F-974B-C968370D402D}">
      <dgm:prSet/>
      <dgm:spPr/>
      <dgm:t>
        <a:bodyPr/>
        <a:lstStyle/>
        <a:p>
          <a:endParaRPr lang="ru-RU" sz="900"/>
        </a:p>
      </dgm:t>
    </dgm:pt>
    <dgm:pt modelId="{667147FD-B5AC-465A-AE4A-0DAA6A0C8C9F}">
      <dgm:prSet phldrT="[Текст]" custT="1"/>
      <dgm:spPr/>
      <dgm:t>
        <a:bodyPr/>
        <a:lstStyle/>
        <a:p>
          <a:r>
            <a:rPr lang="ru-RU" sz="900" dirty="0"/>
            <a:t>Администрация  муниципального образования город Кировск с подведомственной территорией</a:t>
          </a:r>
        </a:p>
      </dgm:t>
    </dgm:pt>
    <dgm:pt modelId="{828CE376-D6A7-4497-9BF5-76AF11982948}" type="parTrans" cxnId="{741F1002-6E40-4DBE-91F2-FF2BA310BC2D}">
      <dgm:prSet/>
      <dgm:spPr/>
      <dgm:t>
        <a:bodyPr/>
        <a:lstStyle/>
        <a:p>
          <a:endParaRPr lang="ru-RU" sz="900"/>
        </a:p>
      </dgm:t>
    </dgm:pt>
    <dgm:pt modelId="{9AD902B6-1500-4D38-912A-89B961011632}" type="sibTrans" cxnId="{741F1002-6E40-4DBE-91F2-FF2BA310BC2D}">
      <dgm:prSet/>
      <dgm:spPr/>
      <dgm:t>
        <a:bodyPr/>
        <a:lstStyle/>
        <a:p>
          <a:endParaRPr lang="ru-RU" sz="900"/>
        </a:p>
      </dgm:t>
    </dgm:pt>
    <dgm:pt modelId="{24D5343D-28CB-4195-8CD7-9B5F5FA0331E}">
      <dgm:prSet custT="1"/>
      <dgm:spPr/>
      <dgm:t>
        <a:bodyPr/>
        <a:lstStyle/>
        <a:p>
          <a:r>
            <a:rPr lang="ru-RU" sz="900" dirty="0"/>
            <a:t>Финансово-экономическое управление администрации города Кировска</a:t>
          </a:r>
        </a:p>
      </dgm:t>
    </dgm:pt>
    <dgm:pt modelId="{8A5D48D5-6511-46D3-92A3-7962D385BA63}" type="parTrans" cxnId="{C724C566-37DA-4557-B50D-4CF990EE0390}">
      <dgm:prSet/>
      <dgm:spPr/>
      <dgm:t>
        <a:bodyPr/>
        <a:lstStyle/>
        <a:p>
          <a:endParaRPr lang="ru-RU" sz="900"/>
        </a:p>
      </dgm:t>
    </dgm:pt>
    <dgm:pt modelId="{38AD89A2-5DA3-483A-A8E8-C61A7E4AF045}" type="sibTrans" cxnId="{C724C566-37DA-4557-B50D-4CF990EE0390}">
      <dgm:prSet/>
      <dgm:spPr/>
      <dgm:t>
        <a:bodyPr/>
        <a:lstStyle/>
        <a:p>
          <a:endParaRPr lang="ru-RU" sz="900"/>
        </a:p>
      </dgm:t>
    </dgm:pt>
    <dgm:pt modelId="{90C629A7-4DBF-4864-8366-5F90F4AC19D2}">
      <dgm:prSet custT="1"/>
      <dgm:spPr/>
      <dgm:t>
        <a:bodyPr/>
        <a:lstStyle/>
        <a:p>
          <a:r>
            <a:rPr lang="ru-RU" sz="900" dirty="0"/>
            <a:t>Комитет по управлению муниципальной собственностью администрации города Кировска</a:t>
          </a:r>
        </a:p>
      </dgm:t>
    </dgm:pt>
    <dgm:pt modelId="{5E0752EC-FA41-4BF6-81A3-FF3F5A622B04}" type="parTrans" cxnId="{60632721-C3AC-4489-9712-46F15AFE2F61}">
      <dgm:prSet/>
      <dgm:spPr/>
      <dgm:t>
        <a:bodyPr/>
        <a:lstStyle/>
        <a:p>
          <a:endParaRPr lang="ru-RU" sz="900"/>
        </a:p>
      </dgm:t>
    </dgm:pt>
    <dgm:pt modelId="{6D922A9B-2F00-4E3D-8751-FE3B0C91359A}" type="sibTrans" cxnId="{60632721-C3AC-4489-9712-46F15AFE2F61}">
      <dgm:prSet/>
      <dgm:spPr/>
      <dgm:t>
        <a:bodyPr/>
        <a:lstStyle/>
        <a:p>
          <a:endParaRPr lang="ru-RU" sz="900"/>
        </a:p>
      </dgm:t>
    </dgm:pt>
    <dgm:pt modelId="{2A8B0101-A682-4876-9894-27E98522B048}">
      <dgm:prSet custT="1"/>
      <dgm:spPr/>
      <dgm:t>
        <a:bodyPr/>
        <a:lstStyle/>
        <a:p>
          <a:r>
            <a:rPr lang="ru-RU" sz="900" dirty="0"/>
            <a:t>Муниципальное казённое учреждение "Управление по делам гражданской обороны и чрезвычайным ситуациям города Кировска"</a:t>
          </a:r>
        </a:p>
      </dgm:t>
    </dgm:pt>
    <dgm:pt modelId="{18B623E6-5FF7-4123-8CCF-4733EE0DA5DA}" type="parTrans" cxnId="{4B48B76D-ED73-47B5-BFAD-6F80C9716DF6}">
      <dgm:prSet/>
      <dgm:spPr/>
      <dgm:t>
        <a:bodyPr/>
        <a:lstStyle/>
        <a:p>
          <a:endParaRPr lang="ru-RU" sz="900"/>
        </a:p>
      </dgm:t>
    </dgm:pt>
    <dgm:pt modelId="{28E49211-2FBE-4023-8453-76A88AE12289}" type="sibTrans" cxnId="{4B48B76D-ED73-47B5-BFAD-6F80C9716DF6}">
      <dgm:prSet/>
      <dgm:spPr/>
      <dgm:t>
        <a:bodyPr/>
        <a:lstStyle/>
        <a:p>
          <a:endParaRPr lang="ru-RU" sz="900"/>
        </a:p>
      </dgm:t>
    </dgm:pt>
    <dgm:pt modelId="{970F6CCE-C2FF-49EE-A382-BC091EA8C337}">
      <dgm:prSet custT="1"/>
      <dgm:spPr/>
      <dgm:t>
        <a:bodyPr/>
        <a:lstStyle/>
        <a:p>
          <a:r>
            <a:rPr lang="ru-RU" sz="900"/>
            <a:t>Муниципальное казённое учреждение "Управление Кировским городским хозяйством"</a:t>
          </a:r>
        </a:p>
      </dgm:t>
    </dgm:pt>
    <dgm:pt modelId="{4AA3EE4D-FB98-4C4C-AB89-9AF193E9F076}" type="parTrans" cxnId="{D733FEDB-0A67-4E2B-B508-37CABA5E8025}">
      <dgm:prSet/>
      <dgm:spPr/>
      <dgm:t>
        <a:bodyPr/>
        <a:lstStyle/>
        <a:p>
          <a:endParaRPr lang="ru-RU" sz="900"/>
        </a:p>
      </dgm:t>
    </dgm:pt>
    <dgm:pt modelId="{CE55F6B7-D90A-4E29-AFC5-2D87D8E4040B}" type="sibTrans" cxnId="{D733FEDB-0A67-4E2B-B508-37CABA5E8025}">
      <dgm:prSet/>
      <dgm:spPr/>
      <dgm:t>
        <a:bodyPr/>
        <a:lstStyle/>
        <a:p>
          <a:endParaRPr lang="ru-RU" sz="900"/>
        </a:p>
      </dgm:t>
    </dgm:pt>
    <dgm:pt modelId="{54BE0221-61E7-4082-A6AE-AF022CCACEEA}">
      <dgm:prSet custT="1"/>
      <dgm:spPr/>
      <dgm:t>
        <a:bodyPr/>
        <a:lstStyle/>
        <a:p>
          <a:r>
            <a:rPr lang="ru-RU" sz="900"/>
            <a:t>Муниципальное казённое учреждение "Управление физической культуры и спорта города Кировска"</a:t>
          </a:r>
        </a:p>
      </dgm:t>
    </dgm:pt>
    <dgm:pt modelId="{66BEF696-9D64-4679-B960-EC8B8B4F807B}" type="parTrans" cxnId="{A5113250-1647-4A1A-AB1B-14619E351D2D}">
      <dgm:prSet/>
      <dgm:spPr/>
      <dgm:t>
        <a:bodyPr/>
        <a:lstStyle/>
        <a:p>
          <a:endParaRPr lang="ru-RU" sz="900"/>
        </a:p>
      </dgm:t>
    </dgm:pt>
    <dgm:pt modelId="{316BD3CC-ACA6-47F3-A51F-CBCD75DF3869}" type="sibTrans" cxnId="{A5113250-1647-4A1A-AB1B-14619E351D2D}">
      <dgm:prSet/>
      <dgm:spPr/>
      <dgm:t>
        <a:bodyPr/>
        <a:lstStyle/>
        <a:p>
          <a:endParaRPr lang="ru-RU" sz="900"/>
        </a:p>
      </dgm:t>
    </dgm:pt>
    <dgm:pt modelId="{19CECC00-126A-45CC-8288-390F118E7BB0}">
      <dgm:prSet custT="1"/>
      <dgm:spPr/>
      <dgm:t>
        <a:bodyPr/>
        <a:lstStyle/>
        <a:p>
          <a:r>
            <a:rPr lang="ru-RU" sz="900"/>
            <a:t>Муниципальное казенное учреждение "Управление образования города Кировска"</a:t>
          </a:r>
        </a:p>
      </dgm:t>
    </dgm:pt>
    <dgm:pt modelId="{A6D5C46D-4277-491B-A164-075997D3CE91}" type="parTrans" cxnId="{E2BDE45E-0A46-46A9-BE5E-C48B73F9172B}">
      <dgm:prSet/>
      <dgm:spPr/>
      <dgm:t>
        <a:bodyPr/>
        <a:lstStyle/>
        <a:p>
          <a:endParaRPr lang="ru-RU" sz="900"/>
        </a:p>
      </dgm:t>
    </dgm:pt>
    <dgm:pt modelId="{53058158-39D9-413C-AF3E-B415A222B758}" type="sibTrans" cxnId="{E2BDE45E-0A46-46A9-BE5E-C48B73F9172B}">
      <dgm:prSet/>
      <dgm:spPr/>
      <dgm:t>
        <a:bodyPr/>
        <a:lstStyle/>
        <a:p>
          <a:endParaRPr lang="ru-RU" sz="900"/>
        </a:p>
      </dgm:t>
    </dgm:pt>
    <dgm:pt modelId="{4F0CCEDA-2937-4EC9-A072-2A07A250F0BD}">
      <dgm:prSet custT="1"/>
      <dgm:spPr/>
      <dgm:t>
        <a:bodyPr/>
        <a:lstStyle/>
        <a:p>
          <a:r>
            <a:rPr lang="ru-RU" sz="900"/>
            <a:t>Муниципальное казённое учреждение  "Управление культуры города Кировска"</a:t>
          </a:r>
        </a:p>
      </dgm:t>
    </dgm:pt>
    <dgm:pt modelId="{C4A3A00A-99F2-4DB5-9686-F00593834192}" type="parTrans" cxnId="{E2BB28FE-1216-4485-BE61-E9EC1398FE58}">
      <dgm:prSet/>
      <dgm:spPr/>
      <dgm:t>
        <a:bodyPr/>
        <a:lstStyle/>
        <a:p>
          <a:endParaRPr lang="ru-RU" sz="900"/>
        </a:p>
      </dgm:t>
    </dgm:pt>
    <dgm:pt modelId="{CACC1486-C653-480D-9AF0-72C0A16455A6}" type="sibTrans" cxnId="{E2BB28FE-1216-4485-BE61-E9EC1398FE58}">
      <dgm:prSet/>
      <dgm:spPr/>
      <dgm:t>
        <a:bodyPr/>
        <a:lstStyle/>
        <a:p>
          <a:endParaRPr lang="ru-RU" sz="900"/>
        </a:p>
      </dgm:t>
    </dgm:pt>
    <dgm:pt modelId="{84D0FCAF-A4C9-476D-9C0E-744A407AF74C}" type="pres">
      <dgm:prSet presAssocID="{38BED1ED-649A-4814-8B49-D80AB0FBBD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0861B7-BE6A-4244-80B1-0E5365AD544E}" type="pres">
      <dgm:prSet presAssocID="{9910773D-9736-4AB9-AF67-3414CAB28625}" presName="root" presStyleCnt="0"/>
      <dgm:spPr/>
    </dgm:pt>
    <dgm:pt modelId="{B41BB941-F824-49DC-8625-559C902EB78E}" type="pres">
      <dgm:prSet presAssocID="{9910773D-9736-4AB9-AF67-3414CAB28625}" presName="rootComposite" presStyleCnt="0"/>
      <dgm:spPr/>
    </dgm:pt>
    <dgm:pt modelId="{5BD3C1A8-1FCF-41AF-BB04-0AE32D532F7E}" type="pres">
      <dgm:prSet presAssocID="{9910773D-9736-4AB9-AF67-3414CAB28625}" presName="rootText" presStyleLbl="node1" presStyleIdx="0" presStyleCnt="4" custScaleX="102416" custScaleY="128711" custLinFactNeighborX="4930" custLinFactNeighborY="4523"/>
      <dgm:spPr/>
      <dgm:t>
        <a:bodyPr/>
        <a:lstStyle/>
        <a:p>
          <a:endParaRPr lang="ru-RU"/>
        </a:p>
      </dgm:t>
    </dgm:pt>
    <dgm:pt modelId="{32FB3223-ACCF-482C-8561-07D907D4822C}" type="pres">
      <dgm:prSet presAssocID="{9910773D-9736-4AB9-AF67-3414CAB28625}" presName="rootConnector" presStyleLbl="node1" presStyleIdx="0" presStyleCnt="4"/>
      <dgm:spPr/>
      <dgm:t>
        <a:bodyPr/>
        <a:lstStyle/>
        <a:p>
          <a:endParaRPr lang="ru-RU"/>
        </a:p>
      </dgm:t>
    </dgm:pt>
    <dgm:pt modelId="{3088FAFA-E70C-48F0-9E8B-C019F8C3A637}" type="pres">
      <dgm:prSet presAssocID="{9910773D-9736-4AB9-AF67-3414CAB28625}" presName="childShape" presStyleCnt="0"/>
      <dgm:spPr/>
    </dgm:pt>
    <dgm:pt modelId="{B75D1F38-668D-467B-9931-21C8F21F1D04}" type="pres">
      <dgm:prSet presAssocID="{667147FD-B5AC-465A-AE4A-0DAA6A0C8C9F}" presName="root" presStyleCnt="0"/>
      <dgm:spPr/>
    </dgm:pt>
    <dgm:pt modelId="{C7BA33B3-DDAA-4E12-A26F-B56E8C3ADDB4}" type="pres">
      <dgm:prSet presAssocID="{667147FD-B5AC-465A-AE4A-0DAA6A0C8C9F}" presName="rootComposite" presStyleCnt="0"/>
      <dgm:spPr/>
    </dgm:pt>
    <dgm:pt modelId="{815AED2C-D733-46CA-A18B-E514B18DAAED}" type="pres">
      <dgm:prSet presAssocID="{667147FD-B5AC-465A-AE4A-0DAA6A0C8C9F}" presName="rootText" presStyleLbl="node1" presStyleIdx="1" presStyleCnt="4" custScaleY="134417" custLinFactX="100000" custLinFactNeighborX="123932" custLinFactNeighborY="5610"/>
      <dgm:spPr/>
      <dgm:t>
        <a:bodyPr/>
        <a:lstStyle/>
        <a:p>
          <a:endParaRPr lang="ru-RU"/>
        </a:p>
      </dgm:t>
    </dgm:pt>
    <dgm:pt modelId="{7DFAA19B-2170-4ECB-8279-F4DB518F31F6}" type="pres">
      <dgm:prSet presAssocID="{667147FD-B5AC-465A-AE4A-0DAA6A0C8C9F}" presName="rootConnector" presStyleLbl="node1" presStyleIdx="1" presStyleCnt="4"/>
      <dgm:spPr/>
      <dgm:t>
        <a:bodyPr/>
        <a:lstStyle/>
        <a:p>
          <a:endParaRPr lang="ru-RU"/>
        </a:p>
      </dgm:t>
    </dgm:pt>
    <dgm:pt modelId="{C6EB0947-A193-42B7-B4AB-AFE13DAD742C}" type="pres">
      <dgm:prSet presAssocID="{667147FD-B5AC-465A-AE4A-0DAA6A0C8C9F}" presName="childShape" presStyleCnt="0"/>
      <dgm:spPr/>
    </dgm:pt>
    <dgm:pt modelId="{3B3D0CA3-3CA7-4DB7-A6FB-9316DBF2CCCA}" type="pres">
      <dgm:prSet presAssocID="{18B623E6-5FF7-4123-8CCF-4733EE0DA5DA}" presName="Name13" presStyleLbl="parChTrans1D2" presStyleIdx="0" presStyleCnt="5"/>
      <dgm:spPr/>
      <dgm:t>
        <a:bodyPr/>
        <a:lstStyle/>
        <a:p>
          <a:endParaRPr lang="ru-RU"/>
        </a:p>
      </dgm:t>
    </dgm:pt>
    <dgm:pt modelId="{69164938-F36C-447D-933A-D0BC569FA0B5}" type="pres">
      <dgm:prSet presAssocID="{2A8B0101-A682-4876-9894-27E98522B048}" presName="childText" presStyleLbl="bgAcc1" presStyleIdx="0" presStyleCnt="5" custScaleX="152041" custScaleY="108108" custLinFactX="100000" custLinFactNeighborX="188474" custLinFactNeighborY="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069F9-5AA0-40C4-8BCF-D9F6622659CD}" type="pres">
      <dgm:prSet presAssocID="{A6D5C46D-4277-491B-A164-075997D3CE91}" presName="Name13" presStyleLbl="parChTrans1D2" presStyleIdx="1" presStyleCnt="5"/>
      <dgm:spPr/>
      <dgm:t>
        <a:bodyPr/>
        <a:lstStyle/>
        <a:p>
          <a:endParaRPr lang="ru-RU"/>
        </a:p>
      </dgm:t>
    </dgm:pt>
    <dgm:pt modelId="{AC5FAE13-B568-4963-9588-5D9B687F0860}" type="pres">
      <dgm:prSet presAssocID="{19CECC00-126A-45CC-8288-390F118E7BB0}" presName="childText" presStyleLbl="bgAcc1" presStyleIdx="1" presStyleCnt="5" custScaleX="125867" custLinFactX="100000" custLinFactNeighborX="193458" custLinFactNeighborY="-7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46DE-538E-4E7E-9AB0-7D4115D11130}" type="pres">
      <dgm:prSet presAssocID="{66BEF696-9D64-4679-B960-EC8B8B4F807B}" presName="Name13" presStyleLbl="parChTrans1D2" presStyleIdx="2" presStyleCnt="5"/>
      <dgm:spPr/>
      <dgm:t>
        <a:bodyPr/>
        <a:lstStyle/>
        <a:p>
          <a:endParaRPr lang="ru-RU"/>
        </a:p>
      </dgm:t>
    </dgm:pt>
    <dgm:pt modelId="{5408589A-E1FF-4EAE-B62F-F43DD71F0F2E}" type="pres">
      <dgm:prSet presAssocID="{54BE0221-61E7-4082-A6AE-AF022CCACEEA}" presName="childText" presStyleLbl="bgAcc1" presStyleIdx="2" presStyleCnt="5" custScaleX="122278" custLinFactX="100000" custLinFactNeighborX="197047" custLinFactNeighborY="-11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B912-1F9F-463B-AE6A-CFCE9BEB55EF}" type="pres">
      <dgm:prSet presAssocID="{4AA3EE4D-FB98-4C4C-AB89-9AF193E9F076}" presName="Name13" presStyleLbl="parChTrans1D2" presStyleIdx="3" presStyleCnt="5"/>
      <dgm:spPr/>
      <dgm:t>
        <a:bodyPr/>
        <a:lstStyle/>
        <a:p>
          <a:endParaRPr lang="ru-RU"/>
        </a:p>
      </dgm:t>
    </dgm:pt>
    <dgm:pt modelId="{E360A997-2A97-4B10-BD29-DF69FB621B8D}" type="pres">
      <dgm:prSet presAssocID="{970F6CCE-C2FF-49EE-A382-BC091EA8C337}" presName="childText" presStyleLbl="bgAcc1" presStyleIdx="3" presStyleCnt="5" custScaleX="124072" custLinFactX="100000" custLinFactNeighborX="195253" custLinFactNeighborY="-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B50C-85A9-48BB-9B7D-E649357B01AB}" type="pres">
      <dgm:prSet presAssocID="{C4A3A00A-99F2-4DB5-9686-F0059383419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5A038740-D7BD-4010-B115-E590AADF5BAE}" type="pres">
      <dgm:prSet presAssocID="{4F0CCEDA-2937-4EC9-A072-2A07A250F0BD}" presName="childText" presStyleLbl="bgAcc1" presStyleIdx="4" presStyleCnt="5" custScaleX="125867" custLinFactX="100000" custLinFactNeighborX="193458" custLinFactNeighborY="-8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81999-541F-483C-AE61-39D0B6709392}" type="pres">
      <dgm:prSet presAssocID="{24D5343D-28CB-4195-8CD7-9B5F5FA0331E}" presName="root" presStyleCnt="0"/>
      <dgm:spPr/>
    </dgm:pt>
    <dgm:pt modelId="{83F45779-E716-4756-9865-6FC834DBDEEB}" type="pres">
      <dgm:prSet presAssocID="{24D5343D-28CB-4195-8CD7-9B5F5FA0331E}" presName="rootComposite" presStyleCnt="0"/>
      <dgm:spPr/>
    </dgm:pt>
    <dgm:pt modelId="{5AB195D4-AE0C-40B4-958E-58A40EAFE1CC}" type="pres">
      <dgm:prSet presAssocID="{24D5343D-28CB-4195-8CD7-9B5F5FA0331E}" presName="rootText" presStyleLbl="node1" presStyleIdx="2" presStyleCnt="4" custScaleY="129691" custLinFactX="-33380" custLinFactNeighborX="-100000" custLinFactNeighborY="3192"/>
      <dgm:spPr/>
      <dgm:t>
        <a:bodyPr/>
        <a:lstStyle/>
        <a:p>
          <a:endParaRPr lang="ru-RU"/>
        </a:p>
      </dgm:t>
    </dgm:pt>
    <dgm:pt modelId="{866F2249-2DEE-4067-AA41-1555D65FA515}" type="pres">
      <dgm:prSet presAssocID="{24D5343D-28CB-4195-8CD7-9B5F5FA0331E}" presName="rootConnector" presStyleLbl="node1" presStyleIdx="2" presStyleCnt="4"/>
      <dgm:spPr/>
      <dgm:t>
        <a:bodyPr/>
        <a:lstStyle/>
        <a:p>
          <a:endParaRPr lang="ru-RU"/>
        </a:p>
      </dgm:t>
    </dgm:pt>
    <dgm:pt modelId="{B4047BAF-5A95-46AD-92AD-1B649641C555}" type="pres">
      <dgm:prSet presAssocID="{24D5343D-28CB-4195-8CD7-9B5F5FA0331E}" presName="childShape" presStyleCnt="0"/>
      <dgm:spPr/>
    </dgm:pt>
    <dgm:pt modelId="{251CD242-A8B3-46AC-A680-19D1CC7DFA03}" type="pres">
      <dgm:prSet presAssocID="{90C629A7-4DBF-4864-8366-5F90F4AC19D2}" presName="root" presStyleCnt="0"/>
      <dgm:spPr/>
    </dgm:pt>
    <dgm:pt modelId="{77FBC880-3CCC-4AAB-A2FF-43AB85198527}" type="pres">
      <dgm:prSet presAssocID="{90C629A7-4DBF-4864-8366-5F90F4AC19D2}" presName="rootComposite" presStyleCnt="0"/>
      <dgm:spPr/>
    </dgm:pt>
    <dgm:pt modelId="{7A634E44-BD1B-4C40-BF8E-5BC87EBD13C3}" type="pres">
      <dgm:prSet presAssocID="{90C629A7-4DBF-4864-8366-5F90F4AC19D2}" presName="rootText" presStyleLbl="node1" presStyleIdx="3" presStyleCnt="4" custScaleY="128711" custLinFactX="-40452" custLinFactNeighborX="-100000" custLinFactNeighborY="4523"/>
      <dgm:spPr/>
      <dgm:t>
        <a:bodyPr/>
        <a:lstStyle/>
        <a:p>
          <a:endParaRPr lang="ru-RU"/>
        </a:p>
      </dgm:t>
    </dgm:pt>
    <dgm:pt modelId="{4041764B-0CF7-4C38-A39F-2E0EDD587A6F}" type="pres">
      <dgm:prSet presAssocID="{90C629A7-4DBF-4864-8366-5F90F4AC19D2}" presName="rootConnector" presStyleLbl="node1" presStyleIdx="3" presStyleCnt="4"/>
      <dgm:spPr/>
      <dgm:t>
        <a:bodyPr/>
        <a:lstStyle/>
        <a:p>
          <a:endParaRPr lang="ru-RU"/>
        </a:p>
      </dgm:t>
    </dgm:pt>
    <dgm:pt modelId="{E1EF7F7E-8C9E-4DCB-9C84-2AD28EDD427A}" type="pres">
      <dgm:prSet presAssocID="{90C629A7-4DBF-4864-8366-5F90F4AC19D2}" presName="childShape" presStyleCnt="0"/>
      <dgm:spPr/>
    </dgm:pt>
  </dgm:ptLst>
  <dgm:cxnLst>
    <dgm:cxn modelId="{E6E2075F-5838-4E67-9DC7-275A6BE0189B}" type="presOf" srcId="{9910773D-9736-4AB9-AF67-3414CAB28625}" destId="{32FB3223-ACCF-482C-8561-07D907D4822C}" srcOrd="1" destOrd="0" presId="urn:microsoft.com/office/officeart/2005/8/layout/hierarchy3"/>
    <dgm:cxn modelId="{E2BDE45E-0A46-46A9-BE5E-C48B73F9172B}" srcId="{667147FD-B5AC-465A-AE4A-0DAA6A0C8C9F}" destId="{19CECC00-126A-45CC-8288-390F118E7BB0}" srcOrd="1" destOrd="0" parTransId="{A6D5C46D-4277-491B-A164-075997D3CE91}" sibTransId="{53058158-39D9-413C-AF3E-B415A222B758}"/>
    <dgm:cxn modelId="{4835DFD2-8010-4992-BD58-FFC460FDB728}" type="presOf" srcId="{4AA3EE4D-FB98-4C4C-AB89-9AF193E9F076}" destId="{E16BB912-1F9F-463B-AE6A-CFCE9BEB55EF}" srcOrd="0" destOrd="0" presId="urn:microsoft.com/office/officeart/2005/8/layout/hierarchy3"/>
    <dgm:cxn modelId="{7B4ABF38-9F42-4979-A61C-6197F0BF57ED}" type="presOf" srcId="{54BE0221-61E7-4082-A6AE-AF022CCACEEA}" destId="{5408589A-E1FF-4EAE-B62F-F43DD71F0F2E}" srcOrd="0" destOrd="0" presId="urn:microsoft.com/office/officeart/2005/8/layout/hierarchy3"/>
    <dgm:cxn modelId="{DEEBB6BB-2240-43CB-A46D-F17008BC196A}" type="presOf" srcId="{18B623E6-5FF7-4123-8CCF-4733EE0DA5DA}" destId="{3B3D0CA3-3CA7-4DB7-A6FB-9316DBF2CCCA}" srcOrd="0" destOrd="0" presId="urn:microsoft.com/office/officeart/2005/8/layout/hierarchy3"/>
    <dgm:cxn modelId="{55B312A2-4DE6-4AF6-A134-B272C52306C1}" type="presOf" srcId="{970F6CCE-C2FF-49EE-A382-BC091EA8C337}" destId="{E360A997-2A97-4B10-BD29-DF69FB621B8D}" srcOrd="0" destOrd="0" presId="urn:microsoft.com/office/officeart/2005/8/layout/hierarchy3"/>
    <dgm:cxn modelId="{8EF394A3-DBBB-46A1-9FC0-FF076C1DBC68}" type="presOf" srcId="{9910773D-9736-4AB9-AF67-3414CAB28625}" destId="{5BD3C1A8-1FCF-41AF-BB04-0AE32D532F7E}" srcOrd="0" destOrd="0" presId="urn:microsoft.com/office/officeart/2005/8/layout/hierarchy3"/>
    <dgm:cxn modelId="{E0738A7F-B1CB-4575-88BA-59C093873DAF}" type="presOf" srcId="{A6D5C46D-4277-491B-A164-075997D3CE91}" destId="{ABF069F9-5AA0-40C4-8BCF-D9F6622659CD}" srcOrd="0" destOrd="0" presId="urn:microsoft.com/office/officeart/2005/8/layout/hierarchy3"/>
    <dgm:cxn modelId="{3C1803AD-BC0F-4074-8548-E431D77B28A7}" type="presOf" srcId="{667147FD-B5AC-465A-AE4A-0DAA6A0C8C9F}" destId="{7DFAA19B-2170-4ECB-8279-F4DB518F31F6}" srcOrd="1" destOrd="0" presId="urn:microsoft.com/office/officeart/2005/8/layout/hierarchy3"/>
    <dgm:cxn modelId="{0E0556FE-5052-4E51-812E-88D90F50BCAE}" type="presOf" srcId="{24D5343D-28CB-4195-8CD7-9B5F5FA0331E}" destId="{866F2249-2DEE-4067-AA41-1555D65FA515}" srcOrd="1" destOrd="0" presId="urn:microsoft.com/office/officeart/2005/8/layout/hierarchy3"/>
    <dgm:cxn modelId="{E2BB28FE-1216-4485-BE61-E9EC1398FE58}" srcId="{667147FD-B5AC-465A-AE4A-0DAA6A0C8C9F}" destId="{4F0CCEDA-2937-4EC9-A072-2A07A250F0BD}" srcOrd="4" destOrd="0" parTransId="{C4A3A00A-99F2-4DB5-9686-F00593834192}" sibTransId="{CACC1486-C653-480D-9AF0-72C0A16455A6}"/>
    <dgm:cxn modelId="{2A4D15DA-8A4D-498F-974B-C968370D402D}" srcId="{38BED1ED-649A-4814-8B49-D80AB0FBBD4C}" destId="{9910773D-9736-4AB9-AF67-3414CAB28625}" srcOrd="0" destOrd="0" parTransId="{D67C9FFB-89D9-4FE3-8D85-D31DB91C3D95}" sibTransId="{940F4084-613A-40FF-91D7-9E10DB28FB7C}"/>
    <dgm:cxn modelId="{F84A4976-339A-4A28-BBC1-3F8EF89D33D4}" type="presOf" srcId="{667147FD-B5AC-465A-AE4A-0DAA6A0C8C9F}" destId="{815AED2C-D733-46CA-A18B-E514B18DAAED}" srcOrd="0" destOrd="0" presId="urn:microsoft.com/office/officeart/2005/8/layout/hierarchy3"/>
    <dgm:cxn modelId="{93A91B48-BE72-41E3-9637-E192D276B74A}" type="presOf" srcId="{38BED1ED-649A-4814-8B49-D80AB0FBBD4C}" destId="{84D0FCAF-A4C9-476D-9C0E-744A407AF74C}" srcOrd="0" destOrd="0" presId="urn:microsoft.com/office/officeart/2005/8/layout/hierarchy3"/>
    <dgm:cxn modelId="{1BE4B1C1-630B-452A-895A-157B8F2AEDE1}" type="presOf" srcId="{66BEF696-9D64-4679-B960-EC8B8B4F807B}" destId="{FFE246DE-538E-4E7E-9AB0-7D4115D11130}" srcOrd="0" destOrd="0" presId="urn:microsoft.com/office/officeart/2005/8/layout/hierarchy3"/>
    <dgm:cxn modelId="{1DACA69A-7725-41D4-AC56-CDCD4A15D34E}" type="presOf" srcId="{2A8B0101-A682-4876-9894-27E98522B048}" destId="{69164938-F36C-447D-933A-D0BC569FA0B5}" srcOrd="0" destOrd="0" presId="urn:microsoft.com/office/officeart/2005/8/layout/hierarchy3"/>
    <dgm:cxn modelId="{4B48B76D-ED73-47B5-BFAD-6F80C9716DF6}" srcId="{667147FD-B5AC-465A-AE4A-0DAA6A0C8C9F}" destId="{2A8B0101-A682-4876-9894-27E98522B048}" srcOrd="0" destOrd="0" parTransId="{18B623E6-5FF7-4123-8CCF-4733EE0DA5DA}" sibTransId="{28E49211-2FBE-4023-8453-76A88AE12289}"/>
    <dgm:cxn modelId="{60632721-C3AC-4489-9712-46F15AFE2F61}" srcId="{38BED1ED-649A-4814-8B49-D80AB0FBBD4C}" destId="{90C629A7-4DBF-4864-8366-5F90F4AC19D2}" srcOrd="3" destOrd="0" parTransId="{5E0752EC-FA41-4BF6-81A3-FF3F5A622B04}" sibTransId="{6D922A9B-2F00-4E3D-8751-FE3B0C91359A}"/>
    <dgm:cxn modelId="{D733FEDB-0A67-4E2B-B508-37CABA5E8025}" srcId="{667147FD-B5AC-465A-AE4A-0DAA6A0C8C9F}" destId="{970F6CCE-C2FF-49EE-A382-BC091EA8C337}" srcOrd="3" destOrd="0" parTransId="{4AA3EE4D-FB98-4C4C-AB89-9AF193E9F076}" sibTransId="{CE55F6B7-D90A-4E29-AFC5-2D87D8E4040B}"/>
    <dgm:cxn modelId="{741F1002-6E40-4DBE-91F2-FF2BA310BC2D}" srcId="{38BED1ED-649A-4814-8B49-D80AB0FBBD4C}" destId="{667147FD-B5AC-465A-AE4A-0DAA6A0C8C9F}" srcOrd="1" destOrd="0" parTransId="{828CE376-D6A7-4497-9BF5-76AF11982948}" sibTransId="{9AD902B6-1500-4D38-912A-89B961011632}"/>
    <dgm:cxn modelId="{F5E1179D-D310-466D-AE4A-38D630C09F70}" type="presOf" srcId="{4F0CCEDA-2937-4EC9-A072-2A07A250F0BD}" destId="{5A038740-D7BD-4010-B115-E590AADF5BAE}" srcOrd="0" destOrd="0" presId="urn:microsoft.com/office/officeart/2005/8/layout/hierarchy3"/>
    <dgm:cxn modelId="{C724C566-37DA-4557-B50D-4CF990EE0390}" srcId="{38BED1ED-649A-4814-8B49-D80AB0FBBD4C}" destId="{24D5343D-28CB-4195-8CD7-9B5F5FA0331E}" srcOrd="2" destOrd="0" parTransId="{8A5D48D5-6511-46D3-92A3-7962D385BA63}" sibTransId="{38AD89A2-5DA3-483A-A8E8-C61A7E4AF045}"/>
    <dgm:cxn modelId="{85E9CC38-5D59-4590-9A43-47E64C29E5BA}" type="presOf" srcId="{24D5343D-28CB-4195-8CD7-9B5F5FA0331E}" destId="{5AB195D4-AE0C-40B4-958E-58A40EAFE1CC}" srcOrd="0" destOrd="0" presId="urn:microsoft.com/office/officeart/2005/8/layout/hierarchy3"/>
    <dgm:cxn modelId="{CB21741B-1BF4-4E0E-ABC7-D439C8B2C1E2}" type="presOf" srcId="{90C629A7-4DBF-4864-8366-5F90F4AC19D2}" destId="{7A634E44-BD1B-4C40-BF8E-5BC87EBD13C3}" srcOrd="0" destOrd="0" presId="urn:microsoft.com/office/officeart/2005/8/layout/hierarchy3"/>
    <dgm:cxn modelId="{EED5853F-8D59-4856-B9AB-285692AD2061}" type="presOf" srcId="{90C629A7-4DBF-4864-8366-5F90F4AC19D2}" destId="{4041764B-0CF7-4C38-A39F-2E0EDD587A6F}" srcOrd="1" destOrd="0" presId="urn:microsoft.com/office/officeart/2005/8/layout/hierarchy3"/>
    <dgm:cxn modelId="{A87DB76E-A9AE-4EB9-A2FF-787DAE1A661B}" type="presOf" srcId="{C4A3A00A-99F2-4DB5-9686-F00593834192}" destId="{8CC5B50C-85A9-48BB-9B7D-E649357B01AB}" srcOrd="0" destOrd="0" presId="urn:microsoft.com/office/officeart/2005/8/layout/hierarchy3"/>
    <dgm:cxn modelId="{A5113250-1647-4A1A-AB1B-14619E351D2D}" srcId="{667147FD-B5AC-465A-AE4A-0DAA6A0C8C9F}" destId="{54BE0221-61E7-4082-A6AE-AF022CCACEEA}" srcOrd="2" destOrd="0" parTransId="{66BEF696-9D64-4679-B960-EC8B8B4F807B}" sibTransId="{316BD3CC-ACA6-47F3-A51F-CBCD75DF3869}"/>
    <dgm:cxn modelId="{04928737-71C6-4842-B3A9-61EB273C863C}" type="presOf" srcId="{19CECC00-126A-45CC-8288-390F118E7BB0}" destId="{AC5FAE13-B568-4963-9588-5D9B687F0860}" srcOrd="0" destOrd="0" presId="urn:microsoft.com/office/officeart/2005/8/layout/hierarchy3"/>
    <dgm:cxn modelId="{8F8A5798-ED21-4373-AA52-6F584EB43FFB}" type="presParOf" srcId="{84D0FCAF-A4C9-476D-9C0E-744A407AF74C}" destId="{390861B7-BE6A-4244-80B1-0E5365AD544E}" srcOrd="0" destOrd="0" presId="urn:microsoft.com/office/officeart/2005/8/layout/hierarchy3"/>
    <dgm:cxn modelId="{56C25A42-E6BE-4E4E-8302-0870240B5DEB}" type="presParOf" srcId="{390861B7-BE6A-4244-80B1-0E5365AD544E}" destId="{B41BB941-F824-49DC-8625-559C902EB78E}" srcOrd="0" destOrd="0" presId="urn:microsoft.com/office/officeart/2005/8/layout/hierarchy3"/>
    <dgm:cxn modelId="{EAECB652-0562-4D95-ADD9-1553B596B743}" type="presParOf" srcId="{B41BB941-F824-49DC-8625-559C902EB78E}" destId="{5BD3C1A8-1FCF-41AF-BB04-0AE32D532F7E}" srcOrd="0" destOrd="0" presId="urn:microsoft.com/office/officeart/2005/8/layout/hierarchy3"/>
    <dgm:cxn modelId="{542F4C20-83F0-44A5-8C3B-3BB50901D753}" type="presParOf" srcId="{B41BB941-F824-49DC-8625-559C902EB78E}" destId="{32FB3223-ACCF-482C-8561-07D907D4822C}" srcOrd="1" destOrd="0" presId="urn:microsoft.com/office/officeart/2005/8/layout/hierarchy3"/>
    <dgm:cxn modelId="{8D1CF110-CF3C-4D35-901F-FC360FB74025}" type="presParOf" srcId="{390861B7-BE6A-4244-80B1-0E5365AD544E}" destId="{3088FAFA-E70C-48F0-9E8B-C019F8C3A637}" srcOrd="1" destOrd="0" presId="urn:microsoft.com/office/officeart/2005/8/layout/hierarchy3"/>
    <dgm:cxn modelId="{2962F378-35D8-4FE4-AE6A-A171C8E2ADB2}" type="presParOf" srcId="{84D0FCAF-A4C9-476D-9C0E-744A407AF74C}" destId="{B75D1F38-668D-467B-9931-21C8F21F1D04}" srcOrd="1" destOrd="0" presId="urn:microsoft.com/office/officeart/2005/8/layout/hierarchy3"/>
    <dgm:cxn modelId="{44CE0288-ED41-4A13-A2D3-39ABE3EF3FDC}" type="presParOf" srcId="{B75D1F38-668D-467B-9931-21C8F21F1D04}" destId="{C7BA33B3-DDAA-4E12-A26F-B56E8C3ADDB4}" srcOrd="0" destOrd="0" presId="urn:microsoft.com/office/officeart/2005/8/layout/hierarchy3"/>
    <dgm:cxn modelId="{B45627B6-A94A-4739-A536-CA477FB8FE34}" type="presParOf" srcId="{C7BA33B3-DDAA-4E12-A26F-B56E8C3ADDB4}" destId="{815AED2C-D733-46CA-A18B-E514B18DAAED}" srcOrd="0" destOrd="0" presId="urn:microsoft.com/office/officeart/2005/8/layout/hierarchy3"/>
    <dgm:cxn modelId="{212B1816-963C-4C90-A182-950F9D703E38}" type="presParOf" srcId="{C7BA33B3-DDAA-4E12-A26F-B56E8C3ADDB4}" destId="{7DFAA19B-2170-4ECB-8279-F4DB518F31F6}" srcOrd="1" destOrd="0" presId="urn:microsoft.com/office/officeart/2005/8/layout/hierarchy3"/>
    <dgm:cxn modelId="{273C9385-1031-4A4F-BFC7-1E282FFB17E5}" type="presParOf" srcId="{B75D1F38-668D-467B-9931-21C8F21F1D04}" destId="{C6EB0947-A193-42B7-B4AB-AFE13DAD742C}" srcOrd="1" destOrd="0" presId="urn:microsoft.com/office/officeart/2005/8/layout/hierarchy3"/>
    <dgm:cxn modelId="{18606C59-19C0-446F-95DF-E33316D8C10C}" type="presParOf" srcId="{C6EB0947-A193-42B7-B4AB-AFE13DAD742C}" destId="{3B3D0CA3-3CA7-4DB7-A6FB-9316DBF2CCCA}" srcOrd="0" destOrd="0" presId="urn:microsoft.com/office/officeart/2005/8/layout/hierarchy3"/>
    <dgm:cxn modelId="{5893047A-4DA3-406F-B687-F7C9FB54FD2B}" type="presParOf" srcId="{C6EB0947-A193-42B7-B4AB-AFE13DAD742C}" destId="{69164938-F36C-447D-933A-D0BC569FA0B5}" srcOrd="1" destOrd="0" presId="urn:microsoft.com/office/officeart/2005/8/layout/hierarchy3"/>
    <dgm:cxn modelId="{B975DCF9-E18D-42D9-A1B3-CBCF363D7D04}" type="presParOf" srcId="{C6EB0947-A193-42B7-B4AB-AFE13DAD742C}" destId="{ABF069F9-5AA0-40C4-8BCF-D9F6622659CD}" srcOrd="2" destOrd="0" presId="urn:microsoft.com/office/officeart/2005/8/layout/hierarchy3"/>
    <dgm:cxn modelId="{DC7847CB-D129-4B09-A269-9504C74A4C7D}" type="presParOf" srcId="{C6EB0947-A193-42B7-B4AB-AFE13DAD742C}" destId="{AC5FAE13-B568-4963-9588-5D9B687F0860}" srcOrd="3" destOrd="0" presId="urn:microsoft.com/office/officeart/2005/8/layout/hierarchy3"/>
    <dgm:cxn modelId="{35010A89-AC5F-4C25-8884-0763D6527AFA}" type="presParOf" srcId="{C6EB0947-A193-42B7-B4AB-AFE13DAD742C}" destId="{FFE246DE-538E-4E7E-9AB0-7D4115D11130}" srcOrd="4" destOrd="0" presId="urn:microsoft.com/office/officeart/2005/8/layout/hierarchy3"/>
    <dgm:cxn modelId="{B05D44A4-6511-404C-971D-BE63A86B16F8}" type="presParOf" srcId="{C6EB0947-A193-42B7-B4AB-AFE13DAD742C}" destId="{5408589A-E1FF-4EAE-B62F-F43DD71F0F2E}" srcOrd="5" destOrd="0" presId="urn:microsoft.com/office/officeart/2005/8/layout/hierarchy3"/>
    <dgm:cxn modelId="{FC41AA7E-69FB-4D47-A881-2738C28CD1E5}" type="presParOf" srcId="{C6EB0947-A193-42B7-B4AB-AFE13DAD742C}" destId="{E16BB912-1F9F-463B-AE6A-CFCE9BEB55EF}" srcOrd="6" destOrd="0" presId="urn:microsoft.com/office/officeart/2005/8/layout/hierarchy3"/>
    <dgm:cxn modelId="{C929B68A-6C3A-435F-9932-6751C82A09A8}" type="presParOf" srcId="{C6EB0947-A193-42B7-B4AB-AFE13DAD742C}" destId="{E360A997-2A97-4B10-BD29-DF69FB621B8D}" srcOrd="7" destOrd="0" presId="urn:microsoft.com/office/officeart/2005/8/layout/hierarchy3"/>
    <dgm:cxn modelId="{12A013C0-10FD-4BB1-8DA1-5B0D5D78B119}" type="presParOf" srcId="{C6EB0947-A193-42B7-B4AB-AFE13DAD742C}" destId="{8CC5B50C-85A9-48BB-9B7D-E649357B01AB}" srcOrd="8" destOrd="0" presId="urn:microsoft.com/office/officeart/2005/8/layout/hierarchy3"/>
    <dgm:cxn modelId="{39463F54-5E4C-4F0A-9C73-74508C5E02EE}" type="presParOf" srcId="{C6EB0947-A193-42B7-B4AB-AFE13DAD742C}" destId="{5A038740-D7BD-4010-B115-E590AADF5BAE}" srcOrd="9" destOrd="0" presId="urn:microsoft.com/office/officeart/2005/8/layout/hierarchy3"/>
    <dgm:cxn modelId="{85950010-1B65-4FBB-A5B4-C36BCADBEB10}" type="presParOf" srcId="{84D0FCAF-A4C9-476D-9C0E-744A407AF74C}" destId="{CEE81999-541F-483C-AE61-39D0B6709392}" srcOrd="2" destOrd="0" presId="urn:microsoft.com/office/officeart/2005/8/layout/hierarchy3"/>
    <dgm:cxn modelId="{99B6001E-E775-4324-98F3-7DE62EE50BC6}" type="presParOf" srcId="{CEE81999-541F-483C-AE61-39D0B6709392}" destId="{83F45779-E716-4756-9865-6FC834DBDEEB}" srcOrd="0" destOrd="0" presId="urn:microsoft.com/office/officeart/2005/8/layout/hierarchy3"/>
    <dgm:cxn modelId="{2564C535-72BE-4CC7-90EF-72F999E111E5}" type="presParOf" srcId="{83F45779-E716-4756-9865-6FC834DBDEEB}" destId="{5AB195D4-AE0C-40B4-958E-58A40EAFE1CC}" srcOrd="0" destOrd="0" presId="urn:microsoft.com/office/officeart/2005/8/layout/hierarchy3"/>
    <dgm:cxn modelId="{5B7989E3-66C3-47E7-88E2-77DFB999DF26}" type="presParOf" srcId="{83F45779-E716-4756-9865-6FC834DBDEEB}" destId="{866F2249-2DEE-4067-AA41-1555D65FA515}" srcOrd="1" destOrd="0" presId="urn:microsoft.com/office/officeart/2005/8/layout/hierarchy3"/>
    <dgm:cxn modelId="{5A5D4654-F8A0-4C1D-B2C8-C20E033CB22F}" type="presParOf" srcId="{CEE81999-541F-483C-AE61-39D0B6709392}" destId="{B4047BAF-5A95-46AD-92AD-1B649641C555}" srcOrd="1" destOrd="0" presId="urn:microsoft.com/office/officeart/2005/8/layout/hierarchy3"/>
    <dgm:cxn modelId="{78C5E95E-7709-419A-9742-BED99DF45237}" type="presParOf" srcId="{84D0FCAF-A4C9-476D-9C0E-744A407AF74C}" destId="{251CD242-A8B3-46AC-A680-19D1CC7DFA03}" srcOrd="3" destOrd="0" presId="urn:microsoft.com/office/officeart/2005/8/layout/hierarchy3"/>
    <dgm:cxn modelId="{BA6119A9-4FBD-49D9-BB1B-0A7C883F6D10}" type="presParOf" srcId="{251CD242-A8B3-46AC-A680-19D1CC7DFA03}" destId="{77FBC880-3CCC-4AAB-A2FF-43AB85198527}" srcOrd="0" destOrd="0" presId="urn:microsoft.com/office/officeart/2005/8/layout/hierarchy3"/>
    <dgm:cxn modelId="{286F99F3-59A4-4B56-8C0A-8629D2F46FF5}" type="presParOf" srcId="{77FBC880-3CCC-4AAB-A2FF-43AB85198527}" destId="{7A634E44-BD1B-4C40-BF8E-5BC87EBD13C3}" srcOrd="0" destOrd="0" presId="urn:microsoft.com/office/officeart/2005/8/layout/hierarchy3"/>
    <dgm:cxn modelId="{E8E6D252-F577-44A7-9DFF-EE23814BEB86}" type="presParOf" srcId="{77FBC880-3CCC-4AAB-A2FF-43AB85198527}" destId="{4041764B-0CF7-4C38-A39F-2E0EDD587A6F}" srcOrd="1" destOrd="0" presId="urn:microsoft.com/office/officeart/2005/8/layout/hierarchy3"/>
    <dgm:cxn modelId="{E62D6718-53FD-4349-A211-6459C007FF5D}" type="presParOf" srcId="{251CD242-A8B3-46AC-A680-19D1CC7DFA03}" destId="{E1EF7F7E-8C9E-4DCB-9C84-2AD28EDD42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1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1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2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4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8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82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49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FE1A-2945-410F-A67D-8913989C468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4.wm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7" y="1844824"/>
            <a:ext cx="8386697" cy="2959084"/>
          </a:xfrm>
        </p:spPr>
        <p:txBody>
          <a:bodyPr/>
          <a:lstStyle/>
          <a:p>
            <a:pPr algn="just">
              <a:defRPr/>
            </a:pPr>
            <a:r>
              <a:rPr lang="ru-RU" sz="40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Проект бюджета </a:t>
            </a:r>
            <a:r>
              <a:rPr lang="ru-RU" sz="40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 на 2013 год и плановый период 2014-2015 годов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028384" y="-70262"/>
            <a:ext cx="1133197" cy="818690"/>
            <a:chOff x="7956376" y="-49696"/>
            <a:chExt cx="1133197" cy="818690"/>
          </a:xfrm>
        </p:grpSpPr>
        <p:pic>
          <p:nvPicPr>
            <p:cNvPr id="4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211960" y="4897627"/>
            <a:ext cx="467926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14 декабря 201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года</a:t>
            </a: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Заместитель главы администрации – начальник </a:t>
            </a: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Финансово-экономического управления </a:t>
            </a:r>
          </a:p>
          <a:p>
            <a:pPr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администрации города Кировска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Дядик Владимир Владимирович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86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Совета депутатов и Финансово-экономического управления администрации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623285"/>
              </p:ext>
            </p:extLst>
          </p:nvPr>
        </p:nvGraphicFramePr>
        <p:xfrm>
          <a:off x="327276" y="2951192"/>
          <a:ext cx="8280920" cy="3108960"/>
        </p:xfrm>
        <a:graphic>
          <a:graphicData uri="http://schemas.openxmlformats.org/drawingml/2006/table">
            <a:tbl>
              <a:tblPr firstRow="1" firstCol="1" bandRow="1"/>
              <a:tblGrid>
                <a:gridCol w="4622640"/>
                <a:gridCol w="1280923"/>
                <a:gridCol w="1280923"/>
                <a:gridCol w="1096434"/>
              </a:tblGrid>
              <a:tr h="3228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Расходы, предусмотренные проектом бюджета на 2013 год и плановый период 2014-2015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годов, тыс. рублей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выплаты по социальной поддержке педагогическим работникам муниципальных учреждений, в части единовременных пособий при увольнении в связи с выходом на пенсию по старости  и молодым специалистам при трудоустройстве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компенсацию расходов на оплату стоимости проезда  и провоза багажа к месту использования отпуска (отдыха) и обратно лицам, работающим  в организациях, финансируемых из бюджета города Кировска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софинансирование расходов в рамках реализации областных региональных программ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реализацию соглашения по развитию горнолыжных склонов горы Айкуайвенчорр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42128,5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42204,1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12182,2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9016" y="2047839"/>
            <a:ext cx="8417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Расходы ФЭУ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составляют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2013 году 42128,5 тыс.рублей, в 2014 году – 42204,1 тыс.рублей, в 2015 году - 12182,2 тыс.рублей и направлены на финансирование следующих мероприятий: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9017" y="1241831"/>
            <a:ext cx="84174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Ассигнования Совету депутатов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2013 год предусмотрены в сумме 10 503,4 тыс. рублей, на плановый 2014 год – 10 916,5 тыс. рублей, плановый 2015 год – 10 864,5 тыс. рублей.</a:t>
            </a:r>
            <a:endParaRPr kumimoji="0" lang="ru-RU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33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-27384"/>
            <a:ext cx="806489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Комитета по управлению муниципальной собственностью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65516"/>
              </p:ext>
            </p:extLst>
          </p:nvPr>
        </p:nvGraphicFramePr>
        <p:xfrm>
          <a:off x="395536" y="1782285"/>
          <a:ext cx="8149210" cy="1950720"/>
        </p:xfrm>
        <a:graphic>
          <a:graphicData uri="http://schemas.openxmlformats.org/drawingml/2006/table">
            <a:tbl>
              <a:tblPr firstRow="1" firstCol="1" bandRow="1"/>
              <a:tblGrid>
                <a:gridCol w="3458373"/>
                <a:gridCol w="1139464"/>
                <a:gridCol w="1362837"/>
                <a:gridCol w="1094268"/>
                <a:gridCol w="1094268"/>
              </a:tblGrid>
              <a:tr h="1800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31 405,1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31 548,1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30 176,9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32 114,3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субвенций из федерального и областного бюджетов на выполнение переданных гос. полномочий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3 173,0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3 689,0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3 410,0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3 990,0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842229"/>
            <a:ext cx="82089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Расходы на обеспечение деятельности и реализацию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КУМС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целевых программ в очередном 2013 финансовом году и плановом периоде 2014 – 2015 годов составляют: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8602" y="141560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40392"/>
              </p:ext>
            </p:extLst>
          </p:nvPr>
        </p:nvGraphicFramePr>
        <p:xfrm>
          <a:off x="423458" y="4363361"/>
          <a:ext cx="8108982" cy="2233990"/>
        </p:xfrm>
        <a:graphic>
          <a:graphicData uri="http://schemas.openxmlformats.org/drawingml/2006/table">
            <a:tbl>
              <a:tblPr firstRow="1" firstCol="1" bandRow="1"/>
              <a:tblGrid>
                <a:gridCol w="5395710"/>
                <a:gridCol w="904424"/>
                <a:gridCol w="904424"/>
                <a:gridCol w="904424"/>
              </a:tblGrid>
              <a:tr h="308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бюджета, тыс.рублей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АВЦП «Эффективное использование и распоряжение муниципальным имуществом, оценка недвижимости, мероприятия по землеустройству, обеспечение жилыми помещениями детей-сирот» на 2013-2015 годы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34 364,9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33 586,9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36 104,3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"Энергосбережение и повышение энергетической эффективности в муниципальном образовании город Кировск с подведомственной территорией на 2013-2015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расходы КУМС  на реализацию целевых программ: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35 237,1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33 586,9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36 104,3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95536" y="3717032"/>
            <a:ext cx="8208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очередном 2013 финансовом году и плановом периоде 2014 – 2015 годов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КУМС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участвует в реализации двух целевых программ: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4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5252" y="0"/>
            <a:ext cx="806489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(1)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644970"/>
            <a:ext cx="84249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Администрацией города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очередном 2013 финансовом году и плановом периоде 2014 – 2015 годов составляют: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3883" y="147596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94704"/>
              </p:ext>
            </p:extLst>
          </p:nvPr>
        </p:nvGraphicFramePr>
        <p:xfrm>
          <a:off x="280897" y="1845299"/>
          <a:ext cx="8366181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3644942"/>
                <a:gridCol w="1269851"/>
                <a:gridCol w="1145036"/>
                <a:gridCol w="1153176"/>
                <a:gridCol w="1153176"/>
              </a:tblGrid>
              <a:tr h="1265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70220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70241,3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66936,3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63353,2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субвенций из федерального и областного бюджетов на выполнение переданных гос. полномочий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26587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37979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42043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42385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субсидий из областного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646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1448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1060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429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782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5252" y="0"/>
            <a:ext cx="806489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(2)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32549" y="511412"/>
            <a:ext cx="8496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2013 – 2015 годах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участвует в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реализации 1 аналитической ведомственной и 8 долгосрочных целевых программ: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94721"/>
              </p:ext>
            </p:extLst>
          </p:nvPr>
        </p:nvGraphicFramePr>
        <p:xfrm>
          <a:off x="308949" y="1154082"/>
          <a:ext cx="8520544" cy="5477451"/>
        </p:xfrm>
        <a:graphic>
          <a:graphicData uri="http://schemas.openxmlformats.org/drawingml/2006/table">
            <a:tbl>
              <a:tblPr firstRow="1" firstCol="1" bandRow="1"/>
              <a:tblGrid>
                <a:gridCol w="5724407"/>
                <a:gridCol w="994426"/>
                <a:gridCol w="994426"/>
                <a:gridCol w="807285"/>
              </a:tblGrid>
              <a:tr h="2728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бюджета, тыс.рублей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АВЦП «Функционирование исполнительных органов местной администрации муниципального образования город Кировск с подведомственной территорией на 2013 – 2015 годы»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59260 ,7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61400 ,3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58735 ,4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"Профилактика правонарушений в муниципальном образовании город Кировск с подведомственной территорией на 2012-2015 годы"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2436,6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1949 ,1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туризма в муниципальном образовании город Кировск на 2012-2015 годы" в части местного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1328.7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464.2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малого и среднего предпринимательства в г.Кировске на 2012-2015 годы" в части местного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2325.0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790.0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"Дополнительная социальная поддержка населения муниципального образования город Кировск с подведомственной территорией на 2012-2014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формированию электронного правительства (областной бюджет)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физической культуры и спорта города Кировска на 2012-2014 годы" в части средств проекта Коларктик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"Повышение эффективности бюджетных расходов в МО г. Кировск на 2012-2014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480.0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" Обеспечение жильем молодых семей в городе Кировске на 2012-2015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приграничного сотрудничества в рамках международного проекта "Salla Gate" в городе Кировске мурманской области" в части средств международного проекта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5305,2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2788,9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расходы администрации на реализацию целевых программ: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72010,6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68690,9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61295,6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806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7" y="82359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физической культуры и спорта города 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6278"/>
              </p:ext>
            </p:extLst>
          </p:nvPr>
        </p:nvGraphicFramePr>
        <p:xfrm>
          <a:off x="400711" y="1556792"/>
          <a:ext cx="8505965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968553"/>
                <a:gridCol w="1008112"/>
                <a:gridCol w="813184"/>
                <a:gridCol w="895365"/>
                <a:gridCol w="82075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47 398,7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44 566,1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39 560,0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34 930,3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субсидий из областного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2 501,7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600159"/>
              </p:ext>
            </p:extLst>
          </p:nvPr>
        </p:nvGraphicFramePr>
        <p:xfrm>
          <a:off x="306159" y="3717032"/>
          <a:ext cx="8577971" cy="2985920"/>
        </p:xfrm>
        <a:graphic>
          <a:graphicData uri="http://schemas.openxmlformats.org/drawingml/2006/table">
            <a:tbl>
              <a:tblPr firstRow="1" firstCol="1" bandRow="1"/>
              <a:tblGrid>
                <a:gridCol w="5906141"/>
                <a:gridCol w="914046"/>
                <a:gridCol w="914046"/>
                <a:gridCol w="843738"/>
              </a:tblGrid>
              <a:tr h="2349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бюджета,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«Сохранение и развитие дополнительного образования в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сфере физической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культуры и спорта, организация спортивных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мероприятий в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городе Кировске на 2013 – 2015 годы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23479,6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25391,2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26432,8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«Общегородские, праздничные, выездные мероприятия муниципального образования город Кировск с подведомственной территорией на 2012-2014 годы» в части средств местного бюджета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520,1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520,1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520,1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«Развитие физической культуры и спорта в городе Кировске Мурманской области на 2012-2015 годы» в части средств местного бюджета.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14 309,0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7 100,0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1 800,0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«Развитие физической культуры и спорта в городе Кировске Мурманской области на 2012-2015 годы» в части реализации проекта «Коласпорт»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811,8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590,7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расходы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ПБС на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реализацию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целевых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39120,5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33602,0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28752,9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3213" y="2381979"/>
            <a:ext cx="85670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Расходы по смете на содержание учреждения составляют в 2013 году 5 445,6 тыс. рублей, в 2014 году – 5 958,0 тыс. рублей, в 2015 году -  6 177,4 тыс. рублей. Расходы 2012 года составят 4778 тыс.рублей.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22930" y="1011505"/>
            <a:ext cx="8587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Расходы на обеспечение деятельности учреждения и реализацию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2013 – 2015 годах составляют: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4084" y="126876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43213" y="3154323"/>
            <a:ext cx="858568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Муниципальное казённое учреждение «Управление физической культуры и спорта города Кировска» участвует в реализации 1 ведомственной и 3 долгосрочных целевых программ, расходы на выполнение которых составляют: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9083"/>
            <a:ext cx="532859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29369"/>
              </p:ext>
            </p:extLst>
          </p:nvPr>
        </p:nvGraphicFramePr>
        <p:xfrm>
          <a:off x="626893" y="2651314"/>
          <a:ext cx="7803464" cy="2526234"/>
        </p:xfrm>
        <a:graphic>
          <a:graphicData uri="http://schemas.openxmlformats.org/drawingml/2006/table">
            <a:tbl>
              <a:tblPr firstRow="1" firstCol="1" bandRow="1"/>
              <a:tblGrid>
                <a:gridCol w="3299990"/>
                <a:gridCol w="1321956"/>
                <a:gridCol w="1006582"/>
                <a:gridCol w="1087468"/>
                <a:gridCol w="1087468"/>
              </a:tblGrid>
              <a:tr h="2808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267 633,6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306500,5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268932,5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279210,3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субвенций из областного бюджета на выполнение переданных гос. полномочий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2 137,1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2321,1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2066,1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2232,5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субсидий из областного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36 792,0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980728"/>
            <a:ext cx="780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1. Расходы </a:t>
            </a:r>
            <a:r>
              <a:rPr lang="ru-RU" sz="2000" dirty="0">
                <a:latin typeface="Times New Roman"/>
                <a:ea typeface="Times New Roman"/>
              </a:rPr>
              <a:t>по смете на содержание учреждения составляют в 2013 году – 30307,0 тыс. рублей, в 2014 году – 27347,7 тыс. рублей, в 2015 году -  28328,5 тыс. рублей. </a:t>
            </a:r>
            <a:r>
              <a:rPr lang="ru-RU" sz="2000" dirty="0" smtClean="0">
                <a:latin typeface="Times New Roman"/>
                <a:ea typeface="Times New Roman"/>
              </a:rPr>
              <a:t>Расходы 2012 года – 28639,6 тыс.рублей.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132856"/>
            <a:ext cx="78085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</a:t>
            </a:r>
            <a:r>
              <a:rPr lang="ru-RU" sz="2000" dirty="0" smtClean="0">
                <a:latin typeface="Times New Roman"/>
                <a:ea typeface="Times New Roman"/>
              </a:rPr>
              <a:t>. Источники финансирования расходов МКУ «УКГХ»: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92280" y="2362238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тыс.рублей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836" y="5301208"/>
            <a:ext cx="78085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3</a:t>
            </a:r>
            <a:r>
              <a:rPr lang="ru-RU" sz="2000" dirty="0">
                <a:latin typeface="Times New Roman"/>
                <a:ea typeface="Times New Roman"/>
              </a:rPr>
              <a:t>. </a:t>
            </a:r>
            <a:r>
              <a:rPr lang="ru-RU" sz="2000" dirty="0" smtClean="0">
                <a:latin typeface="Times New Roman"/>
                <a:ea typeface="Times New Roman"/>
              </a:rPr>
              <a:t>В </a:t>
            </a:r>
            <a:r>
              <a:rPr lang="ru-RU" sz="2000" dirty="0">
                <a:latin typeface="Times New Roman"/>
                <a:ea typeface="Times New Roman"/>
              </a:rPr>
              <a:t>2013-2015 </a:t>
            </a:r>
            <a:r>
              <a:rPr lang="ru-RU" sz="2000" dirty="0" smtClean="0">
                <a:latin typeface="Times New Roman"/>
                <a:ea typeface="Times New Roman"/>
              </a:rPr>
              <a:t>годах МКУ </a:t>
            </a:r>
            <a:r>
              <a:rPr lang="ru-RU" sz="2000" dirty="0">
                <a:latin typeface="Times New Roman"/>
                <a:ea typeface="Times New Roman"/>
              </a:rPr>
              <a:t>«УКГХ</a:t>
            </a:r>
            <a:r>
              <a:rPr lang="ru-RU" sz="2000" dirty="0" smtClean="0">
                <a:latin typeface="Times New Roman"/>
                <a:ea typeface="Times New Roman"/>
              </a:rPr>
              <a:t>» реализует 8 </a:t>
            </a:r>
            <a:r>
              <a:rPr lang="ru-RU" sz="2000" dirty="0">
                <a:latin typeface="Times New Roman"/>
                <a:ea typeface="Times New Roman"/>
              </a:rPr>
              <a:t>ведомственных и 6 долгосрочных целевых </a:t>
            </a:r>
            <a:r>
              <a:rPr lang="ru-RU" sz="2000" dirty="0" smtClean="0">
                <a:latin typeface="Times New Roman"/>
                <a:ea typeface="Times New Roman"/>
              </a:rPr>
              <a:t>программ.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181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долгосрочных целевых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7813"/>
              </p:ext>
            </p:extLst>
          </p:nvPr>
        </p:nvGraphicFramePr>
        <p:xfrm>
          <a:off x="323528" y="1196752"/>
          <a:ext cx="8352928" cy="5542024"/>
        </p:xfrm>
        <a:graphic>
          <a:graphicData uri="http://schemas.openxmlformats.org/drawingml/2006/table">
            <a:tbl>
              <a:tblPr firstRow="1" firstCol="1" bandRow="1"/>
              <a:tblGrid>
                <a:gridCol w="5987497"/>
                <a:gridCol w="790942"/>
                <a:gridCol w="761372"/>
                <a:gridCol w="813117"/>
              </a:tblGrid>
              <a:tr h="3893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бюджета, 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«Обеспечение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безопасности дорожного движения в муниципальном образовании город Кировск с подведомственной территорией на 2013-2015 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13 399,5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7 902,9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157 174,6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территории муниципального образования город Кировск с подведомственной территорией на 2013-2015 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117 449,1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40 926,8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29 656,9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«Охрана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окружающей среды территории муниципального образования город Кировск с подведомственной территорией в 2013-2015 годах»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2 075,8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480,1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«Энергосбережение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повышение энергетической эффективности в муниципальном образовании город Кировск с подведомственной территорией на 2013-2015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4 265,9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6 298,7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9 801,4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«Подготовка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объектов жилищно-коммунального хозяйства муниципального образования город Кировск с подведомственной территорией к работе в осенне-зимний период на 2013-2015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3 890,0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5 083,4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4 604,4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6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«Дополнительная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поддержка населения города Кировска с подведомственной территорией на 2012-2014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1 300,0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1 500,0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5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по ДЦП МКУ «УКГХ»: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77 418,1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43 921,9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44 173,1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61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ведомственных целевых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59777"/>
              </p:ext>
            </p:extLst>
          </p:nvPr>
        </p:nvGraphicFramePr>
        <p:xfrm>
          <a:off x="435698" y="1052736"/>
          <a:ext cx="8361949" cy="5662116"/>
        </p:xfrm>
        <a:graphic>
          <a:graphicData uri="http://schemas.openxmlformats.org/drawingml/2006/table">
            <a:tbl>
              <a:tblPr firstRow="1" firstCol="1" bandRow="1"/>
              <a:tblGrid>
                <a:gridCol w="6146402"/>
                <a:gridCol w="792088"/>
                <a:gridCol w="720080"/>
                <a:gridCol w="703379"/>
              </a:tblGrid>
              <a:tr h="1296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бюджета, тыс.рублей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"Транспортное обслуживание населения муниципального образования город Кировск с подведомственной территорией на 2013-2015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6 816,6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6 875,9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6 937,6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0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"Ремонт автомобильных дорог общего пользования местного значения, находящихся в собственности муниципального образования город Кировск с подведомственной территорией, а также капитальный ремонт и ремонт дворовых территорий многоквартирных домов, проездов к дворовым территориям многоквартирных домов в муниципальном образовании город Кировск с подведомственной территорией на 2013-2015 годы" (Дорожный фонд)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37 924,3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"Организация эксплуатации и ремонта муниципального жилищного фонда на 2013-2015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15 915,5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17 251,6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18 149,4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"Формирование среды безопасного проживания и жизнедеятельности населения муниципального образования город Кировск с подведомственной территорией в 2013 году"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1 469,0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"Содержание и ремонт мест захоронения на территории муниципального образования город Кировск с подведомственной территорией в 2013-2015 годах"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3 290,5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4 370,5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2 848,0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"Содержание объектов внешнего благоустройства на территории муниципального образования город Кировск с подведомственной территорией на 2013-2015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27 442,2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23 531,2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25 157,1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"Подготовка объектов муниципального образования город Кировск с подведомственной территорией к проведению праздничных мероприятий в 2013-2015 годах"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2 846,0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2 389,9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2 389,9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«Содержание и ремонт улично-дорожной сети, снабжение электрической энергией и техническое обслуживание объектов уличного и дворового освещения муниципального образования город Кировск с подведомственной территорией на 2013-2015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74 248,0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78 025,9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85 ,96,8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по ВЦП МКУ «УКГХ»: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169 952,1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171 838,4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179 972,1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147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Управление по делам гражданской обороны и чрезвычайным ситуациям города 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07992"/>
              </p:ext>
            </p:extLst>
          </p:nvPr>
        </p:nvGraphicFramePr>
        <p:xfrm>
          <a:off x="678621" y="3126455"/>
          <a:ext cx="7880597" cy="2981052"/>
        </p:xfrm>
        <a:graphic>
          <a:graphicData uri="http://schemas.openxmlformats.org/drawingml/2006/table">
            <a:tbl>
              <a:tblPr firstRow="1" firstCol="1" bandRow="1"/>
              <a:tblGrid>
                <a:gridCol w="5298557"/>
                <a:gridCol w="826448"/>
                <a:gridCol w="877796"/>
                <a:gridCol w="877796"/>
              </a:tblGrid>
              <a:tr h="66245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бюджета, тыс. рублей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3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Аналитическая ведомственная целевая программа «Развитие системы гражданской обороны, совершенствование защиты населения и территории муниципального образования город Кировск с подведомственной территорией от чрезвычайных ситуаций на 2013-2015 годы»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3 286,2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2 775,0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2 785,0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9" y="1465381"/>
            <a:ext cx="792933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смете на содержание учреждения в 2012 году (с 01.10.2012)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составили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2 715,5 тыс.рублей,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2013 году составляют 8754,2 тыс. рублей, в 2014 году – 8997,3 тыс. рублей, в 2015 году -  9306,0 тыс.рублей. Кроме того, данным учреждением в 2013-2015 годах будут реализованы мероприятия в рамках 1 аналитической ведомственной целевой программы: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62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107614" y="6464895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/>
          <a:p>
            <a:pPr algn="r"/>
            <a:fld id="{97664267-1238-47DE-B69B-68BE49D702D4}" type="slidenum"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/>
              <a:t>19</a:t>
            </a:fld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04765" y="2636912"/>
            <a:ext cx="852472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ctr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36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Доходы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837340"/>
              </p:ext>
            </p:extLst>
          </p:nvPr>
        </p:nvGraphicFramePr>
        <p:xfrm>
          <a:off x="429762" y="1723574"/>
          <a:ext cx="7992888" cy="509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98269"/>
            <a:ext cx="1008113" cy="125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65144"/>
            <a:ext cx="828467" cy="102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098269"/>
            <a:ext cx="1008113" cy="125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86266"/>
            <a:ext cx="1224136" cy="151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921" y="8274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1 244 008,4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118746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1 184 518,3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3968" y="76470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1 240 100,1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120" y="539388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1 284 808,6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406" y="163509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31840" y="18355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4298" y="16508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970053" y="137924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917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75153"/>
              </p:ext>
            </p:extLst>
          </p:nvPr>
        </p:nvGraphicFramePr>
        <p:xfrm>
          <a:off x="251520" y="908720"/>
          <a:ext cx="8658706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008"/>
                <a:gridCol w="895337"/>
                <a:gridCol w="891560"/>
                <a:gridCol w="895337"/>
                <a:gridCol w="891560"/>
                <a:gridCol w="895337"/>
                <a:gridCol w="777629"/>
                <a:gridCol w="864096"/>
                <a:gridCol w="881842"/>
              </a:tblGrid>
              <a:tr h="5631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1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490 600,6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88,0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522 400,1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86,3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556 521,4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87,0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593 720,7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87,7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901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17 400,0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3,1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33 900,0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33 850,0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33 850,0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47 020,0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8,4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47 030,0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47 030,0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47 030,0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6,9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 и сборы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2 515,3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0,5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2 100,0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0,3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налоговых доходов: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557 535,9 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605 430,1 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639 501,4 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676 700,7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60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85949"/>
              </p:ext>
            </p:extLst>
          </p:nvPr>
        </p:nvGraphicFramePr>
        <p:xfrm>
          <a:off x="179511" y="1124745"/>
          <a:ext cx="8730718" cy="5184572"/>
        </p:xfrm>
        <a:graphic>
          <a:graphicData uri="http://schemas.openxmlformats.org/drawingml/2006/table">
            <a:tbl>
              <a:tblPr/>
              <a:tblGrid>
                <a:gridCol w="4385654"/>
                <a:gridCol w="1086266"/>
                <a:gridCol w="1086266"/>
                <a:gridCol w="1086266"/>
                <a:gridCol w="1086266"/>
              </a:tblGrid>
              <a:tr h="388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170396,4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170 488,2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170 488,2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170 488,2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22728,0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25 903,6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25 903,6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25 903,6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МУП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780,0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777,6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777,6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777,6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59737,9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71 285,2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75 375,8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80 306,5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581,2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40,7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25,1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реализации иного имущества, находящегося в собственности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13040,7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6 862,2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5 793,5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1 781,2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3393,2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2 935,0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3 163,0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3 396,0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270673,4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278 342,5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281 580,9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282 732,2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64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5742" y="-27384"/>
            <a:ext cx="824440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7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Межбюджетные трансферты на решение вопросов местного значения </a:t>
            </a:r>
            <a:r>
              <a:rPr lang="ru-RU" sz="27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7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7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5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32397"/>
              </p:ext>
            </p:extLst>
          </p:nvPr>
        </p:nvGraphicFramePr>
        <p:xfrm>
          <a:off x="323529" y="697891"/>
          <a:ext cx="8505964" cy="6122211"/>
        </p:xfrm>
        <a:graphic>
          <a:graphicData uri="http://schemas.openxmlformats.org/drawingml/2006/table">
            <a:tbl>
              <a:tblPr/>
              <a:tblGrid>
                <a:gridCol w="6296421"/>
                <a:gridCol w="760487"/>
                <a:gridCol w="611824"/>
                <a:gridCol w="837232"/>
              </a:tblGrid>
              <a:tr h="300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год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изменения к 20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году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9 433,0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9 370,5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-62,5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выравнивание уровня бюджетной обеспеченности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433,0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9 370,5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-62,5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117 568,7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6 568,9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-110 999,8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жильем молодых семей (за счет средств областного бюджета)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841,0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-841,0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жильем молодых семей (за счет средств федерального бюджета)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319,8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-319,8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модернизацию региональных систем общего образования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11 082,7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-11 082,7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мероприятий по капитальному ремонту многоквартирных домов за счет средств Фонда содействия  реформированию   ЖКХ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17 162,5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-17 162,5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мероприятий по капитальному ремонту многоквартирных домов за счет средств бюджетов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3 918,4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-3 918,4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программы энергосбережения и повышения энергетической эффективности на период до 2020 года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207,0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-207,0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субсидии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84 037,3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6 568,9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-77 468,4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бесплатным молоком отдельных категорий обучающихся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403,9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+31,2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мер социальной поддержки отдельных категорий граждан, работающих в муниципальных учреждениях образования и культуры, расположенных в сельских населенных пунктах или поселках городского типа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2 140,1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2 026,9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-113,2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программы «Подготовка объектов ЖКХ Мурманской области к работе в осенне-зимний период на 2012-2013 годы»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8 393,3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-8 393,3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повышение фонда оплаты труда работникам учреждений культуры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4 683,7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-4 683,7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ведомственную целевую программу «Комплексная безопасность учреждений системы образования»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+300,0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ведомственную целевую программу «Отдых детей Мурманской области»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2 227,5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2 390,1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+162,6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повышение оплаты труда работникам бюджетных учреждений образования, культуры, физкультуры и спорта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35 764,3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-35 764,3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</a:tr>
              <a:tr h="30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ДЦП «Развитие информационного общества и формирование электронного правительства в Мурманской области»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-50,6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повышение оплаты труда работникам дошкольных образовательных учреждений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14 568,4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-14 568,4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000"/>
                      </a:srgbClr>
                    </a:solidFill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ДЦП «Развитие транспортной инфраструктуры Мурманской области»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3 087,3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-3 087,3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поддержку муниципальных образований, осуществляющих эффективное управление муниципальными финансами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10 982,3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-10 982,3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охрану окружающей среды Мурманской области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-420,8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реализацию ДЦП «Профилактика правонарушений, обеспечение безопасности населения Мурманской области»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584,9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1 436,6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+851,7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ДЦП «Развитие спортивной инфраструктуры Мурманской области»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-750,0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3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515895"/>
              </p:ext>
            </p:extLst>
          </p:nvPr>
        </p:nvGraphicFramePr>
        <p:xfrm>
          <a:off x="4621139" y="3356992"/>
          <a:ext cx="4572000" cy="345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84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7083" y="2302898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1 354 911 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9332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649332" y="2322630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1 344 923</a:t>
            </a:r>
          </a:p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9572" y="700843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70175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09572" y="2354259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1 342 228</a:t>
            </a:r>
          </a:p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7139" y="71328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615" y="1082612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6907139" y="2366696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1 332 226</a:t>
            </a:r>
          </a:p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027" y="2987660"/>
            <a:ext cx="818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расходной части бюджета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850017"/>
              </p:ext>
            </p:extLst>
          </p:nvPr>
        </p:nvGraphicFramePr>
        <p:xfrm>
          <a:off x="432048" y="3405188"/>
          <a:ext cx="4572000" cy="345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41846" y="3356992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99653" y="3356992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32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Функциональная структура расходов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7" name="Диаграмма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63885"/>
              </p:ext>
            </p:extLst>
          </p:nvPr>
        </p:nvGraphicFramePr>
        <p:xfrm>
          <a:off x="0" y="1484784"/>
          <a:ext cx="5229225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092922"/>
              </p:ext>
            </p:extLst>
          </p:nvPr>
        </p:nvGraphicFramePr>
        <p:xfrm>
          <a:off x="4355976" y="1340768"/>
          <a:ext cx="50553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475656" y="980728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33463" y="980728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56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на реализацию ДЦП и «текущие» расходы,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667266"/>
              </p:ext>
            </p:extLst>
          </p:nvPr>
        </p:nvGraphicFramePr>
        <p:xfrm>
          <a:off x="467544" y="1052736"/>
          <a:ext cx="795260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17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Ведомственная структура бюджета города 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80425278"/>
              </p:ext>
            </p:extLst>
          </p:nvPr>
        </p:nvGraphicFramePr>
        <p:xfrm>
          <a:off x="1115616" y="1340768"/>
          <a:ext cx="7200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2567305" y="4149080"/>
            <a:ext cx="256730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Распорядители (получатели) средств бюджета 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0800000">
            <a:off x="5436096" y="2708920"/>
            <a:ext cx="288032" cy="3683635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2086877" y="756627"/>
            <a:ext cx="465963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Главные распорядители средств бюджета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4305714" y="-1117801"/>
            <a:ext cx="201066" cy="4680520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48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2453</Words>
  <Application>Microsoft Office PowerPoint</Application>
  <PresentationFormat>Экран (4:3)</PresentationFormat>
  <Paragraphs>580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Проект бюджета города Кировска на 2013 год и плановый период 2014-2015 годов</vt:lpstr>
      <vt:lpstr>Доходы бюджета города Кировска, тыс.рублей</vt:lpstr>
      <vt:lpstr>Налоговые доходы бюджета города Кировска</vt:lpstr>
      <vt:lpstr>Неналоговые доходы бюджета города Кировска, тыс.рублей</vt:lpstr>
      <vt:lpstr>Межбюджетные трансферты на решение вопросов местного значения города Кировска, тыс.рублей</vt:lpstr>
      <vt:lpstr>Расходы бюджета города Кировска</vt:lpstr>
      <vt:lpstr>Функциональная структура расходов бюджета города Кировска</vt:lpstr>
      <vt:lpstr>Расходы на реализацию ДЦП и «текущие» расходы, тыс.рублей</vt:lpstr>
      <vt:lpstr>Ведомственная структура бюджета города Кировска</vt:lpstr>
      <vt:lpstr>Расходы Совета депутатов и Финансово-экономического управления администрации</vt:lpstr>
      <vt:lpstr>Расходы Комитета по управлению муниципальной собственностью</vt:lpstr>
      <vt:lpstr>Расходы Администрации города Кировска (1)</vt:lpstr>
      <vt:lpstr>Расходы Администрации города Кировска (2)</vt:lpstr>
      <vt:lpstr>Расходы МКУ «Управление физической культуры и спорта города Кировска»   </vt:lpstr>
      <vt:lpstr>Расходы МКУ «УКГХ»  </vt:lpstr>
      <vt:lpstr>Расходы МКУ «УКГХ» на выполнение мероприятий в рамках долгосрочных целевых программ  </vt:lpstr>
      <vt:lpstr>Расходы МКУ «УКГХ» на выполнение мероприятий в рамках ведомственных целевых программ  </vt:lpstr>
      <vt:lpstr>Расходы МКУ «Управление по делам гражданской обороны и чрезвычайным ситуациям города Кировска»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Дядик В.В.</dc:creator>
  <cp:lastModifiedBy>Середа А.П.</cp:lastModifiedBy>
  <cp:revision>50</cp:revision>
  <cp:lastPrinted>2012-12-18T05:53:45Z</cp:lastPrinted>
  <dcterms:created xsi:type="dcterms:W3CDTF">2012-12-12T15:52:03Z</dcterms:created>
  <dcterms:modified xsi:type="dcterms:W3CDTF">2012-12-21T06:49:52Z</dcterms:modified>
</cp:coreProperties>
</file>