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311" r:id="rId3"/>
    <p:sldId id="258" r:id="rId4"/>
    <p:sldId id="259" r:id="rId5"/>
    <p:sldId id="280" r:id="rId6"/>
    <p:sldId id="279" r:id="rId7"/>
    <p:sldId id="281" r:id="rId8"/>
    <p:sldId id="264" r:id="rId9"/>
    <p:sldId id="290" r:id="rId10"/>
    <p:sldId id="272" r:id="rId11"/>
    <p:sldId id="289" r:id="rId12"/>
    <p:sldId id="274" r:id="rId13"/>
    <p:sldId id="271" r:id="rId14"/>
    <p:sldId id="273" r:id="rId15"/>
    <p:sldId id="288" r:id="rId16"/>
    <p:sldId id="291" r:id="rId17"/>
    <p:sldId id="292" r:id="rId18"/>
    <p:sldId id="297" r:id="rId19"/>
    <p:sldId id="294" r:id="rId20"/>
    <p:sldId id="295" r:id="rId21"/>
    <p:sldId id="296" r:id="rId22"/>
    <p:sldId id="298" r:id="rId23"/>
    <p:sldId id="299" r:id="rId24"/>
    <p:sldId id="300" r:id="rId25"/>
    <p:sldId id="301" r:id="rId26"/>
    <p:sldId id="302" r:id="rId27"/>
    <p:sldId id="303" r:id="rId28"/>
    <p:sldId id="307" r:id="rId29"/>
    <p:sldId id="308" r:id="rId30"/>
    <p:sldId id="309" r:id="rId31"/>
    <p:sldId id="310" r:id="rId32"/>
    <p:sldId id="304" r:id="rId33"/>
    <p:sldId id="305" r:id="rId34"/>
    <p:sldId id="306" r:id="rId35"/>
    <p:sldId id="287" r:id="rId36"/>
    <p:sldId id="269" r:id="rId3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303"/>
    <a:srgbClr val="FF0066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22" autoAdjust="0"/>
  </p:normalViewPr>
  <p:slideViewPr>
    <p:cSldViewPr>
      <p:cViewPr varScale="1">
        <p:scale>
          <a:sx n="88" d="100"/>
          <a:sy n="88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9442235559363"/>
          <c:y val="0.1432464711128193"/>
          <c:w val="0.77462378616109095"/>
          <c:h val="0.673111020697399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440163.2</c:v>
                </c:pt>
                <c:pt idx="1">
                  <c:v>476630</c:v>
                </c:pt>
                <c:pt idx="2">
                  <c:v>502418.4</c:v>
                </c:pt>
                <c:pt idx="3">
                  <c:v>524721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278808.7</c:v>
                </c:pt>
                <c:pt idx="1">
                  <c:v>317894.40000000002</c:v>
                </c:pt>
                <c:pt idx="2">
                  <c:v>275789.40000000002</c:v>
                </c:pt>
                <c:pt idx="3">
                  <c:v>285814</c:v>
                </c:pt>
              </c:numCache>
            </c:numRef>
          </c:val>
        </c:ser>
        <c:ser>
          <c:idx val="2"/>
          <c:order val="2"/>
          <c:tx>
            <c:strRef>
              <c:f>Лист1!$B$4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Лист1!$C$4:$F$4</c:f>
              <c:numCache>
                <c:formatCode>General</c:formatCode>
                <c:ptCount val="4"/>
                <c:pt idx="0">
                  <c:v>662038.5</c:v>
                </c:pt>
                <c:pt idx="1">
                  <c:v>550659.6</c:v>
                </c:pt>
                <c:pt idx="2">
                  <c:v>573363.1</c:v>
                </c:pt>
                <c:pt idx="3">
                  <c:v>596985.19999999995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924544"/>
        <c:axId val="136942720"/>
        <c:axId val="0"/>
      </c:bar3DChart>
      <c:catAx>
        <c:axId val="13692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942720"/>
        <c:crosses val="autoZero"/>
        <c:auto val="1"/>
        <c:lblAlgn val="ctr"/>
        <c:lblOffset val="100"/>
        <c:noMultiLvlLbl val="0"/>
      </c:catAx>
      <c:valAx>
        <c:axId val="1369427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692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541656058620952E-2"/>
          <c:y val="0.83814185811186148"/>
          <c:w val="0.86707782820259927"/>
          <c:h val="0.143594968426931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366839171565839E-2"/>
          <c:y val="9.2311944087682576E-2"/>
          <c:w val="0.57615919965976281"/>
          <c:h val="0.803521576358514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206361.3</c:v>
                </c:pt>
                <c:pt idx="1">
                  <c:v>246836.8</c:v>
                </c:pt>
                <c:pt idx="2">
                  <c:v>243713.7</c:v>
                </c:pt>
                <c:pt idx="3">
                  <c:v>242319.7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69329.899999999994</c:v>
                </c:pt>
                <c:pt idx="1">
                  <c:v>69064.600000000006</c:v>
                </c:pt>
                <c:pt idx="2">
                  <c:v>30000</c:v>
                </c:pt>
                <c:pt idx="3">
                  <c:v>41250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14590709247055E-3"/>
                  <c:y val="-3.326866712771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88754425548234E-2"/>
                  <c:y val="-3.0892333761447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227933405783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14590709247055E-3"/>
                  <c:y val="-4.5150333959038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3117.5</c:v>
                </c:pt>
                <c:pt idx="1">
                  <c:v>1993</c:v>
                </c:pt>
                <c:pt idx="2">
                  <c:v>2075.6999999999998</c:v>
                </c:pt>
                <c:pt idx="3">
                  <c:v>2244.3000000000002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435392"/>
        <c:axId val="137449472"/>
        <c:axId val="0"/>
      </c:bar3DChart>
      <c:catAx>
        <c:axId val="13743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449472"/>
        <c:crosses val="autoZero"/>
        <c:auto val="1"/>
        <c:lblAlgn val="ctr"/>
        <c:lblOffset val="100"/>
        <c:noMultiLvlLbl val="0"/>
      </c:catAx>
      <c:valAx>
        <c:axId val="137449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743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61869541179493"/>
          <c:y val="0.11305538239547372"/>
          <c:w val="0.33721610573014654"/>
          <c:h val="0.75567288249831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21069543325714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2079732199424731"/>
          <c:y val="0.2432441396796694"/>
          <c:w val="0.39934853979142765"/>
          <c:h val="0.686138109710405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explosion val="27"/>
          <c:dLbls>
            <c:dLbl>
              <c:idx val="1"/>
              <c:layout>
                <c:manualLayout>
                  <c:x val="2.6235328833865854E-2"/>
                  <c:y val="0.12871084008776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832860933211775E-2"/>
                  <c:y val="-2.3401970925047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81022179896809E-3"/>
                  <c:y val="-0.17161445345034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8887008681494373E-2"/>
                  <c:y val="-0.12481051160025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494131533546341"/>
                  <c:y val="-9.3607883700189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301372420742213"/>
                  <c:y val="-6.630558428763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собственные доходы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 безвозмездные поступления</c:v>
                </c:pt>
                <c:pt idx="5">
                  <c:v>дефицит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868554</c:v>
                </c:pt>
                <c:pt idx="1">
                  <c:v>455732.4</c:v>
                </c:pt>
                <c:pt idx="2">
                  <c:v>5664.6</c:v>
                </c:pt>
                <c:pt idx="3">
                  <c:v>9371</c:v>
                </c:pt>
                <c:pt idx="4">
                  <c:v>5786.2</c:v>
                </c:pt>
                <c:pt idx="5">
                  <c:v>84311.9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3.8343942141803936E-2"/>
          <c:y val="8.726908212679077E-2"/>
          <c:w val="0.5496706600195358"/>
          <c:h val="0.90493026089819339"/>
        </c:manualLayout>
      </c:layout>
      <c:overlay val="1"/>
      <c:spPr>
        <a:ln>
          <a:noFill/>
        </a:ln>
      </c:spPr>
      <c:txPr>
        <a:bodyPr/>
        <a:lstStyle/>
        <a:p>
          <a:pPr>
            <a:spcBef>
              <a:spcPts val="0"/>
            </a:spcBef>
            <a:spcAft>
              <a:spcPts val="0"/>
            </a:spcAft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77192559595215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7357009626855684E-2"/>
          <c:y val="0.24361826600390918"/>
          <c:w val="0.4119786374540374"/>
          <c:h val="0.689469051820537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3.5208729292641155E-2"/>
                  <c:y val="3.91659321769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187187263553092E-2"/>
                  <c:y val="-5.874889826541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167161811592842E-2"/>
                  <c:y val="-0.15274744388323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63217126301943"/>
                  <c:y val="-9.399823722465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999311919927676"/>
                  <c:y val="-9.0081644006964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собственные доходы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 безвозмездные поступления</c:v>
                </c:pt>
                <c:pt idx="5">
                  <c:v>дефицит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940847.2</c:v>
                </c:pt>
                <c:pt idx="1">
                  <c:v>278971</c:v>
                </c:pt>
                <c:pt idx="2">
                  <c:v>107378.3</c:v>
                </c:pt>
                <c:pt idx="3">
                  <c:v>13370.5</c:v>
                </c:pt>
                <c:pt idx="4">
                  <c:v>40317.4</c:v>
                </c:pt>
                <c:pt idx="5">
                  <c:v>111113.4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2013</a:t>
            </a:r>
            <a:r>
              <a:rPr lang="ru-RU" dirty="0" smtClean="0"/>
              <a:t>, %</a:t>
            </a:r>
            <a:endParaRPr lang="en-US" dirty="0"/>
          </a:p>
        </c:rich>
      </c:tx>
      <c:layout>
        <c:manualLayout>
          <c:xMode val="edge"/>
          <c:yMode val="edge"/>
          <c:x val="0.37474809000550324"/>
          <c:y val="2.31903901930518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2593130677789E-2"/>
          <c:y val="0.19485086029963564"/>
          <c:w val="0.83419087693959926"/>
          <c:h val="0.74150300172408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5364218790504762E-3"/>
                  <c:y val="4.473525575347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26252638595713E-2"/>
                  <c:y val="-1.965830957054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73130300337001E-2"/>
                  <c:y val="2.9160597382183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0707953745880085E-3"/>
                  <c:y val="2.228096055170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619361737584717E-3"/>
                  <c:y val="1.029463804433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фкис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</c:v>
                </c:pt>
                <c:pt idx="1">
                  <c:v>1.1000000000000001</c:v>
                </c:pt>
                <c:pt idx="2">
                  <c:v>5.5</c:v>
                </c:pt>
                <c:pt idx="3">
                  <c:v>18.600000000000001</c:v>
                </c:pt>
                <c:pt idx="4">
                  <c:v>54.6</c:v>
                </c:pt>
                <c:pt idx="5">
                  <c:v>9.3000000000000007</c:v>
                </c:pt>
                <c:pt idx="6">
                  <c:v>3.9</c:v>
                </c:pt>
                <c:pt idx="7">
                  <c:v>0.9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2014</a:t>
            </a:r>
            <a:r>
              <a:rPr lang="ru-RU" dirty="0" smtClean="0"/>
              <a:t>, %</a:t>
            </a:r>
            <a:endParaRPr lang="en-US" dirty="0"/>
          </a:p>
        </c:rich>
      </c:tx>
      <c:layout>
        <c:manualLayout>
          <c:xMode val="edge"/>
          <c:yMode val="edge"/>
          <c:x val="0.64989677752832775"/>
          <c:y val="2.2816638185256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336901451638748"/>
          <c:y val="0.14725746949933285"/>
          <c:w val="0.43646372548975998"/>
          <c:h val="0.51528875808796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9.7654700629625196E-4"/>
                  <c:y val="3.3535393862135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87721856400141E-2"/>
                  <c:y val="2.072349364440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00110243349405E-2"/>
                  <c:y val="6.9156558413853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714231000370544E-2"/>
                  <c:y val="-4.868590174909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4054086113771429E-3"/>
                  <c:y val="-4.10111973990224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 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6.9</c:v>
                </c:pt>
                <c:pt idx="1">
                  <c:v>1.2</c:v>
                </c:pt>
                <c:pt idx="2">
                  <c:v>6.9</c:v>
                </c:pt>
                <c:pt idx="3">
                  <c:v>14.8</c:v>
                </c:pt>
                <c:pt idx="4">
                  <c:v>53.5</c:v>
                </c:pt>
                <c:pt idx="5">
                  <c:v>9.6</c:v>
                </c:pt>
                <c:pt idx="6">
                  <c:v>4.2</c:v>
                </c:pt>
                <c:pt idx="7">
                  <c:v>3</c:v>
                </c:pt>
                <c:pt idx="8">
                  <c:v>0.1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3048923686775304"/>
          <c:w val="0.96734699059842544"/>
          <c:h val="0.3673329951275256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D1ED-649A-4814-8B49-D80AB0FBB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73D-9736-4AB9-AF67-3414CAB28625}">
      <dgm:prSet phldrT="[Текст]" custT="1"/>
      <dgm:spPr/>
      <dgm:t>
        <a:bodyPr/>
        <a:lstStyle/>
        <a:p>
          <a:r>
            <a:rPr lang="ru-RU" sz="900" dirty="0"/>
            <a:t>Совет депутатов муниципального образования г.Кировск с подведомственной территорией</a:t>
          </a:r>
        </a:p>
      </dgm:t>
    </dgm:pt>
    <dgm:pt modelId="{D67C9FFB-89D9-4FE3-8D85-D31DB91C3D95}" type="parTrans" cxnId="{2A4D15DA-8A4D-498F-974B-C968370D402D}">
      <dgm:prSet/>
      <dgm:spPr/>
      <dgm:t>
        <a:bodyPr/>
        <a:lstStyle/>
        <a:p>
          <a:endParaRPr lang="ru-RU" sz="900"/>
        </a:p>
      </dgm:t>
    </dgm:pt>
    <dgm:pt modelId="{940F4084-613A-40FF-91D7-9E10DB28FB7C}" type="sibTrans" cxnId="{2A4D15DA-8A4D-498F-974B-C968370D402D}">
      <dgm:prSet/>
      <dgm:spPr/>
      <dgm:t>
        <a:bodyPr/>
        <a:lstStyle/>
        <a:p>
          <a:endParaRPr lang="ru-RU" sz="900"/>
        </a:p>
      </dgm:t>
    </dgm:pt>
    <dgm:pt modelId="{667147FD-B5AC-465A-AE4A-0DAA6A0C8C9F}">
      <dgm:prSet phldrT="[Текст]" custT="1"/>
      <dgm:spPr/>
      <dgm:t>
        <a:bodyPr/>
        <a:lstStyle/>
        <a:p>
          <a:r>
            <a:rPr lang="ru-RU" sz="900" dirty="0"/>
            <a:t>Администрация  муниципального образования город Кировск с подведомственной территорией</a:t>
          </a:r>
        </a:p>
      </dgm:t>
    </dgm:pt>
    <dgm:pt modelId="{828CE376-D6A7-4497-9BF5-76AF11982948}" type="parTrans" cxnId="{741F1002-6E40-4DBE-91F2-FF2BA310BC2D}">
      <dgm:prSet/>
      <dgm:spPr/>
      <dgm:t>
        <a:bodyPr/>
        <a:lstStyle/>
        <a:p>
          <a:endParaRPr lang="ru-RU" sz="900"/>
        </a:p>
      </dgm:t>
    </dgm:pt>
    <dgm:pt modelId="{9AD902B6-1500-4D38-912A-89B961011632}" type="sibTrans" cxnId="{741F1002-6E40-4DBE-91F2-FF2BA310BC2D}">
      <dgm:prSet/>
      <dgm:spPr/>
      <dgm:t>
        <a:bodyPr/>
        <a:lstStyle/>
        <a:p>
          <a:endParaRPr lang="ru-RU" sz="900"/>
        </a:p>
      </dgm:t>
    </dgm:pt>
    <dgm:pt modelId="{24D5343D-28CB-4195-8CD7-9B5F5FA0331E}">
      <dgm:prSet custT="1"/>
      <dgm:spPr/>
      <dgm:t>
        <a:bodyPr/>
        <a:lstStyle/>
        <a:p>
          <a:r>
            <a:rPr lang="ru-RU" sz="900" dirty="0"/>
            <a:t>Финансово-экономическое управление администрации города Кировска</a:t>
          </a:r>
        </a:p>
      </dgm:t>
    </dgm:pt>
    <dgm:pt modelId="{8A5D48D5-6511-46D3-92A3-7962D385BA63}" type="parTrans" cxnId="{C724C566-37DA-4557-B50D-4CF990EE0390}">
      <dgm:prSet/>
      <dgm:spPr/>
      <dgm:t>
        <a:bodyPr/>
        <a:lstStyle/>
        <a:p>
          <a:endParaRPr lang="ru-RU" sz="900"/>
        </a:p>
      </dgm:t>
    </dgm:pt>
    <dgm:pt modelId="{38AD89A2-5DA3-483A-A8E8-C61A7E4AF045}" type="sibTrans" cxnId="{C724C566-37DA-4557-B50D-4CF990EE0390}">
      <dgm:prSet/>
      <dgm:spPr/>
      <dgm:t>
        <a:bodyPr/>
        <a:lstStyle/>
        <a:p>
          <a:endParaRPr lang="ru-RU" sz="900"/>
        </a:p>
      </dgm:t>
    </dgm:pt>
    <dgm:pt modelId="{90C629A7-4DBF-4864-8366-5F90F4AC19D2}">
      <dgm:prSet custT="1"/>
      <dgm:spPr/>
      <dgm:t>
        <a:bodyPr/>
        <a:lstStyle/>
        <a:p>
          <a:r>
            <a:rPr lang="ru-RU" sz="900" dirty="0"/>
            <a:t>Комитет по управлению муниципальной собственностью администрации города Кировска</a:t>
          </a:r>
        </a:p>
      </dgm:t>
    </dgm:pt>
    <dgm:pt modelId="{5E0752EC-FA41-4BF6-81A3-FF3F5A622B04}" type="parTrans" cxnId="{60632721-C3AC-4489-9712-46F15AFE2F61}">
      <dgm:prSet/>
      <dgm:spPr/>
      <dgm:t>
        <a:bodyPr/>
        <a:lstStyle/>
        <a:p>
          <a:endParaRPr lang="ru-RU" sz="900"/>
        </a:p>
      </dgm:t>
    </dgm:pt>
    <dgm:pt modelId="{6D922A9B-2F00-4E3D-8751-FE3B0C91359A}" type="sibTrans" cxnId="{60632721-C3AC-4489-9712-46F15AFE2F61}">
      <dgm:prSet/>
      <dgm:spPr/>
      <dgm:t>
        <a:bodyPr/>
        <a:lstStyle/>
        <a:p>
          <a:endParaRPr lang="ru-RU" sz="900"/>
        </a:p>
      </dgm:t>
    </dgm:pt>
    <dgm:pt modelId="{2A8B0101-A682-4876-9894-27E98522B048}">
      <dgm:prSet custT="1"/>
      <dgm:spPr/>
      <dgm:t>
        <a:bodyPr/>
        <a:lstStyle/>
        <a:p>
          <a:r>
            <a:rPr lang="ru-RU" sz="900" dirty="0"/>
            <a:t>Муниципальное казённое учреждение "Управление по делам гражданской обороны и чрезвычайным ситуациям города Кировска"</a:t>
          </a:r>
        </a:p>
      </dgm:t>
    </dgm:pt>
    <dgm:pt modelId="{18B623E6-5FF7-4123-8CCF-4733EE0DA5DA}" type="parTrans" cxnId="{4B48B76D-ED73-47B5-BFAD-6F80C9716DF6}">
      <dgm:prSet/>
      <dgm:spPr/>
      <dgm:t>
        <a:bodyPr/>
        <a:lstStyle/>
        <a:p>
          <a:endParaRPr lang="ru-RU" sz="900"/>
        </a:p>
      </dgm:t>
    </dgm:pt>
    <dgm:pt modelId="{28E49211-2FBE-4023-8453-76A88AE12289}" type="sibTrans" cxnId="{4B48B76D-ED73-47B5-BFAD-6F80C9716DF6}">
      <dgm:prSet/>
      <dgm:spPr/>
      <dgm:t>
        <a:bodyPr/>
        <a:lstStyle/>
        <a:p>
          <a:endParaRPr lang="ru-RU" sz="900"/>
        </a:p>
      </dgm:t>
    </dgm:pt>
    <dgm:pt modelId="{970F6CCE-C2FF-49EE-A382-BC091EA8C337}">
      <dgm:prSet custT="1"/>
      <dgm:spPr/>
      <dgm:t>
        <a:bodyPr/>
        <a:lstStyle/>
        <a:p>
          <a:r>
            <a:rPr lang="ru-RU" sz="900"/>
            <a:t>Муниципальное казённое учреждение "Управление Кировским городским хозяйством"</a:t>
          </a:r>
        </a:p>
      </dgm:t>
    </dgm:pt>
    <dgm:pt modelId="{4AA3EE4D-FB98-4C4C-AB89-9AF193E9F076}" type="parTrans" cxnId="{D733FEDB-0A67-4E2B-B508-37CABA5E8025}">
      <dgm:prSet/>
      <dgm:spPr/>
      <dgm:t>
        <a:bodyPr/>
        <a:lstStyle/>
        <a:p>
          <a:endParaRPr lang="ru-RU" sz="900"/>
        </a:p>
      </dgm:t>
    </dgm:pt>
    <dgm:pt modelId="{CE55F6B7-D90A-4E29-AFC5-2D87D8E4040B}" type="sibTrans" cxnId="{D733FEDB-0A67-4E2B-B508-37CABA5E8025}">
      <dgm:prSet/>
      <dgm:spPr/>
      <dgm:t>
        <a:bodyPr/>
        <a:lstStyle/>
        <a:p>
          <a:endParaRPr lang="ru-RU" sz="900"/>
        </a:p>
      </dgm:t>
    </dgm:pt>
    <dgm:pt modelId="{54BE0221-61E7-4082-A6AE-AF022CCACEEA}">
      <dgm:prSet custT="1"/>
      <dgm:spPr/>
      <dgm:t>
        <a:bodyPr/>
        <a:lstStyle/>
        <a:p>
          <a:r>
            <a:rPr lang="ru-RU" sz="900"/>
            <a:t>Муниципальное казённое учреждение "Управление физической культуры и спорта города Кировска"</a:t>
          </a:r>
        </a:p>
      </dgm:t>
    </dgm:pt>
    <dgm:pt modelId="{66BEF696-9D64-4679-B960-EC8B8B4F807B}" type="parTrans" cxnId="{A5113250-1647-4A1A-AB1B-14619E351D2D}">
      <dgm:prSet/>
      <dgm:spPr/>
      <dgm:t>
        <a:bodyPr/>
        <a:lstStyle/>
        <a:p>
          <a:endParaRPr lang="ru-RU" sz="900"/>
        </a:p>
      </dgm:t>
    </dgm:pt>
    <dgm:pt modelId="{316BD3CC-ACA6-47F3-A51F-CBCD75DF3869}" type="sibTrans" cxnId="{A5113250-1647-4A1A-AB1B-14619E351D2D}">
      <dgm:prSet/>
      <dgm:spPr/>
      <dgm:t>
        <a:bodyPr/>
        <a:lstStyle/>
        <a:p>
          <a:endParaRPr lang="ru-RU" sz="900"/>
        </a:p>
      </dgm:t>
    </dgm:pt>
    <dgm:pt modelId="{19CECC00-126A-45CC-8288-390F118E7BB0}">
      <dgm:prSet custT="1"/>
      <dgm:spPr/>
      <dgm:t>
        <a:bodyPr/>
        <a:lstStyle/>
        <a:p>
          <a:r>
            <a:rPr lang="ru-RU" sz="900"/>
            <a:t>Муниципальное казенное учреждение "Управление образования города Кировска"</a:t>
          </a:r>
        </a:p>
      </dgm:t>
    </dgm:pt>
    <dgm:pt modelId="{A6D5C46D-4277-491B-A164-075997D3CE91}" type="parTrans" cxnId="{E2BDE45E-0A46-46A9-BE5E-C48B73F9172B}">
      <dgm:prSet/>
      <dgm:spPr/>
      <dgm:t>
        <a:bodyPr/>
        <a:lstStyle/>
        <a:p>
          <a:endParaRPr lang="ru-RU" sz="900"/>
        </a:p>
      </dgm:t>
    </dgm:pt>
    <dgm:pt modelId="{53058158-39D9-413C-AF3E-B415A222B758}" type="sibTrans" cxnId="{E2BDE45E-0A46-46A9-BE5E-C48B73F9172B}">
      <dgm:prSet/>
      <dgm:spPr/>
      <dgm:t>
        <a:bodyPr/>
        <a:lstStyle/>
        <a:p>
          <a:endParaRPr lang="ru-RU" sz="900"/>
        </a:p>
      </dgm:t>
    </dgm:pt>
    <dgm:pt modelId="{4F0CCEDA-2937-4EC9-A072-2A07A250F0BD}">
      <dgm:prSet custT="1"/>
      <dgm:spPr/>
      <dgm:t>
        <a:bodyPr/>
        <a:lstStyle/>
        <a:p>
          <a:r>
            <a:rPr lang="ru-RU" sz="900"/>
            <a:t>Муниципальное казённое учреждение  "Управление культуры города Кировска"</a:t>
          </a:r>
        </a:p>
      </dgm:t>
    </dgm:pt>
    <dgm:pt modelId="{C4A3A00A-99F2-4DB5-9686-F00593834192}" type="parTrans" cxnId="{E2BB28FE-1216-4485-BE61-E9EC1398FE58}">
      <dgm:prSet/>
      <dgm:spPr/>
      <dgm:t>
        <a:bodyPr/>
        <a:lstStyle/>
        <a:p>
          <a:endParaRPr lang="ru-RU" sz="900"/>
        </a:p>
      </dgm:t>
    </dgm:pt>
    <dgm:pt modelId="{CACC1486-C653-480D-9AF0-72C0A16455A6}" type="sibTrans" cxnId="{E2BB28FE-1216-4485-BE61-E9EC1398FE58}">
      <dgm:prSet/>
      <dgm:spPr/>
      <dgm:t>
        <a:bodyPr/>
        <a:lstStyle/>
        <a:p>
          <a:endParaRPr lang="ru-RU" sz="900"/>
        </a:p>
      </dgm:t>
    </dgm:pt>
    <dgm:pt modelId="{84D0FCAF-A4C9-476D-9C0E-744A407AF74C}" type="pres">
      <dgm:prSet presAssocID="{38BED1ED-649A-4814-8B49-D80AB0FBB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61B7-BE6A-4244-80B1-0E5365AD544E}" type="pres">
      <dgm:prSet presAssocID="{9910773D-9736-4AB9-AF67-3414CAB28625}" presName="root" presStyleCnt="0"/>
      <dgm:spPr/>
    </dgm:pt>
    <dgm:pt modelId="{B41BB941-F824-49DC-8625-559C902EB78E}" type="pres">
      <dgm:prSet presAssocID="{9910773D-9736-4AB9-AF67-3414CAB28625}" presName="rootComposite" presStyleCnt="0"/>
      <dgm:spPr/>
    </dgm:pt>
    <dgm:pt modelId="{5BD3C1A8-1FCF-41AF-BB04-0AE32D532F7E}" type="pres">
      <dgm:prSet presAssocID="{9910773D-9736-4AB9-AF67-3414CAB28625}" presName="rootText" presStyleLbl="node1" presStyleIdx="0" presStyleCnt="4" custScaleX="102416" custScaleY="128711" custLinFactNeighborX="4930" custLinFactNeighborY="4523"/>
      <dgm:spPr/>
      <dgm:t>
        <a:bodyPr/>
        <a:lstStyle/>
        <a:p>
          <a:endParaRPr lang="ru-RU"/>
        </a:p>
      </dgm:t>
    </dgm:pt>
    <dgm:pt modelId="{32FB3223-ACCF-482C-8561-07D907D4822C}" type="pres">
      <dgm:prSet presAssocID="{9910773D-9736-4AB9-AF67-3414CAB28625}" presName="rootConnector" presStyleLbl="node1" presStyleIdx="0" presStyleCnt="4"/>
      <dgm:spPr/>
      <dgm:t>
        <a:bodyPr/>
        <a:lstStyle/>
        <a:p>
          <a:endParaRPr lang="ru-RU"/>
        </a:p>
      </dgm:t>
    </dgm:pt>
    <dgm:pt modelId="{3088FAFA-E70C-48F0-9E8B-C019F8C3A637}" type="pres">
      <dgm:prSet presAssocID="{9910773D-9736-4AB9-AF67-3414CAB28625}" presName="childShape" presStyleCnt="0"/>
      <dgm:spPr/>
    </dgm:pt>
    <dgm:pt modelId="{B75D1F38-668D-467B-9931-21C8F21F1D04}" type="pres">
      <dgm:prSet presAssocID="{667147FD-B5AC-465A-AE4A-0DAA6A0C8C9F}" presName="root" presStyleCnt="0"/>
      <dgm:spPr/>
    </dgm:pt>
    <dgm:pt modelId="{C7BA33B3-DDAA-4E12-A26F-B56E8C3ADDB4}" type="pres">
      <dgm:prSet presAssocID="{667147FD-B5AC-465A-AE4A-0DAA6A0C8C9F}" presName="rootComposite" presStyleCnt="0"/>
      <dgm:spPr/>
    </dgm:pt>
    <dgm:pt modelId="{815AED2C-D733-46CA-A18B-E514B18DAAED}" type="pres">
      <dgm:prSet presAssocID="{667147FD-B5AC-465A-AE4A-0DAA6A0C8C9F}" presName="rootText" presStyleLbl="node1" presStyleIdx="1" presStyleCnt="4" custScaleY="134417" custLinFactX="100000" custLinFactNeighborX="123932" custLinFactNeighborY="5610"/>
      <dgm:spPr/>
      <dgm:t>
        <a:bodyPr/>
        <a:lstStyle/>
        <a:p>
          <a:endParaRPr lang="ru-RU"/>
        </a:p>
      </dgm:t>
    </dgm:pt>
    <dgm:pt modelId="{7DFAA19B-2170-4ECB-8279-F4DB518F31F6}" type="pres">
      <dgm:prSet presAssocID="{667147FD-B5AC-465A-AE4A-0DAA6A0C8C9F}" presName="rootConnector" presStyleLbl="node1" presStyleIdx="1" presStyleCnt="4"/>
      <dgm:spPr/>
      <dgm:t>
        <a:bodyPr/>
        <a:lstStyle/>
        <a:p>
          <a:endParaRPr lang="ru-RU"/>
        </a:p>
      </dgm:t>
    </dgm:pt>
    <dgm:pt modelId="{C6EB0947-A193-42B7-B4AB-AFE13DAD742C}" type="pres">
      <dgm:prSet presAssocID="{667147FD-B5AC-465A-AE4A-0DAA6A0C8C9F}" presName="childShape" presStyleCnt="0"/>
      <dgm:spPr/>
    </dgm:pt>
    <dgm:pt modelId="{3B3D0CA3-3CA7-4DB7-A6FB-9316DBF2CCCA}" type="pres">
      <dgm:prSet presAssocID="{18B623E6-5FF7-4123-8CCF-4733EE0DA5D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9164938-F36C-447D-933A-D0BC569FA0B5}" type="pres">
      <dgm:prSet presAssocID="{2A8B0101-A682-4876-9894-27E98522B048}" presName="childText" presStyleLbl="bgAcc1" presStyleIdx="0" presStyleCnt="5" custScaleX="152041" custScaleY="108108" custLinFactX="100000" custLinFactNeighborX="188474" custLinFactNeighborY="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069F9-5AA0-40C4-8BCF-D9F6622659CD}" type="pres">
      <dgm:prSet presAssocID="{A6D5C46D-4277-491B-A164-075997D3CE91}" presName="Name13" presStyleLbl="parChTrans1D2" presStyleIdx="1" presStyleCnt="5"/>
      <dgm:spPr/>
      <dgm:t>
        <a:bodyPr/>
        <a:lstStyle/>
        <a:p>
          <a:endParaRPr lang="ru-RU"/>
        </a:p>
      </dgm:t>
    </dgm:pt>
    <dgm:pt modelId="{AC5FAE13-B568-4963-9588-5D9B687F0860}" type="pres">
      <dgm:prSet presAssocID="{19CECC00-126A-45CC-8288-390F118E7BB0}" presName="childText" presStyleLbl="bgAcc1" presStyleIdx="1" presStyleCnt="5" custScaleX="125867" custLinFactX="100000" custLinFactNeighborX="193458" custLinFactNeighborY="-7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6DE-538E-4E7E-9AB0-7D4115D11130}" type="pres">
      <dgm:prSet presAssocID="{66BEF696-9D64-4679-B960-EC8B8B4F807B}" presName="Name13" presStyleLbl="parChTrans1D2" presStyleIdx="2" presStyleCnt="5"/>
      <dgm:spPr/>
      <dgm:t>
        <a:bodyPr/>
        <a:lstStyle/>
        <a:p>
          <a:endParaRPr lang="ru-RU"/>
        </a:p>
      </dgm:t>
    </dgm:pt>
    <dgm:pt modelId="{5408589A-E1FF-4EAE-B62F-F43DD71F0F2E}" type="pres">
      <dgm:prSet presAssocID="{54BE0221-61E7-4082-A6AE-AF022CCACEEA}" presName="childText" presStyleLbl="bgAcc1" presStyleIdx="2" presStyleCnt="5" custScaleX="122278" custLinFactX="100000" custLinFactNeighborX="197047" custLinFactNeighborY="-11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B912-1F9F-463B-AE6A-CFCE9BEB55EF}" type="pres">
      <dgm:prSet presAssocID="{4AA3EE4D-FB98-4C4C-AB89-9AF193E9F07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E360A997-2A97-4B10-BD29-DF69FB621B8D}" type="pres">
      <dgm:prSet presAssocID="{970F6CCE-C2FF-49EE-A382-BC091EA8C337}" presName="childText" presStyleLbl="bgAcc1" presStyleIdx="3" presStyleCnt="5" custScaleX="124072" custLinFactX="100000" custLinFactNeighborX="195253" custLinFactNeighborY="-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B50C-85A9-48BB-9B7D-E649357B01AB}" type="pres">
      <dgm:prSet presAssocID="{C4A3A00A-99F2-4DB5-9686-F0059383419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5A038740-D7BD-4010-B115-E590AADF5BAE}" type="pres">
      <dgm:prSet presAssocID="{4F0CCEDA-2937-4EC9-A072-2A07A250F0BD}" presName="childText" presStyleLbl="bgAcc1" presStyleIdx="4" presStyleCnt="5" custScaleX="125867" custLinFactX="100000" custLinFactNeighborX="193458" custLinFactNeighborY="-8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1999-541F-483C-AE61-39D0B6709392}" type="pres">
      <dgm:prSet presAssocID="{24D5343D-28CB-4195-8CD7-9B5F5FA0331E}" presName="root" presStyleCnt="0"/>
      <dgm:spPr/>
    </dgm:pt>
    <dgm:pt modelId="{83F45779-E716-4756-9865-6FC834DBDEEB}" type="pres">
      <dgm:prSet presAssocID="{24D5343D-28CB-4195-8CD7-9B5F5FA0331E}" presName="rootComposite" presStyleCnt="0"/>
      <dgm:spPr/>
    </dgm:pt>
    <dgm:pt modelId="{5AB195D4-AE0C-40B4-958E-58A40EAFE1CC}" type="pres">
      <dgm:prSet presAssocID="{24D5343D-28CB-4195-8CD7-9B5F5FA0331E}" presName="rootText" presStyleLbl="node1" presStyleIdx="2" presStyleCnt="4" custScaleY="129691" custLinFactX="-33380" custLinFactNeighborX="-100000" custLinFactNeighborY="3192"/>
      <dgm:spPr/>
      <dgm:t>
        <a:bodyPr/>
        <a:lstStyle/>
        <a:p>
          <a:endParaRPr lang="ru-RU"/>
        </a:p>
      </dgm:t>
    </dgm:pt>
    <dgm:pt modelId="{866F2249-2DEE-4067-AA41-1555D65FA515}" type="pres">
      <dgm:prSet presAssocID="{24D5343D-28CB-4195-8CD7-9B5F5FA0331E}" presName="rootConnector" presStyleLbl="node1" presStyleIdx="2" presStyleCnt="4"/>
      <dgm:spPr/>
      <dgm:t>
        <a:bodyPr/>
        <a:lstStyle/>
        <a:p>
          <a:endParaRPr lang="ru-RU"/>
        </a:p>
      </dgm:t>
    </dgm:pt>
    <dgm:pt modelId="{B4047BAF-5A95-46AD-92AD-1B649641C555}" type="pres">
      <dgm:prSet presAssocID="{24D5343D-28CB-4195-8CD7-9B5F5FA0331E}" presName="childShape" presStyleCnt="0"/>
      <dgm:spPr/>
    </dgm:pt>
    <dgm:pt modelId="{251CD242-A8B3-46AC-A680-19D1CC7DFA03}" type="pres">
      <dgm:prSet presAssocID="{90C629A7-4DBF-4864-8366-5F90F4AC19D2}" presName="root" presStyleCnt="0"/>
      <dgm:spPr/>
    </dgm:pt>
    <dgm:pt modelId="{77FBC880-3CCC-4AAB-A2FF-43AB85198527}" type="pres">
      <dgm:prSet presAssocID="{90C629A7-4DBF-4864-8366-5F90F4AC19D2}" presName="rootComposite" presStyleCnt="0"/>
      <dgm:spPr/>
    </dgm:pt>
    <dgm:pt modelId="{7A634E44-BD1B-4C40-BF8E-5BC87EBD13C3}" type="pres">
      <dgm:prSet presAssocID="{90C629A7-4DBF-4864-8366-5F90F4AC19D2}" presName="rootText" presStyleLbl="node1" presStyleIdx="3" presStyleCnt="4" custScaleY="128711" custLinFactX="-40452" custLinFactNeighborX="-100000" custLinFactNeighborY="4523"/>
      <dgm:spPr/>
      <dgm:t>
        <a:bodyPr/>
        <a:lstStyle/>
        <a:p>
          <a:endParaRPr lang="ru-RU"/>
        </a:p>
      </dgm:t>
    </dgm:pt>
    <dgm:pt modelId="{4041764B-0CF7-4C38-A39F-2E0EDD587A6F}" type="pres">
      <dgm:prSet presAssocID="{90C629A7-4DBF-4864-8366-5F90F4AC19D2}" presName="rootConnector" presStyleLbl="node1" presStyleIdx="3" presStyleCnt="4"/>
      <dgm:spPr/>
      <dgm:t>
        <a:bodyPr/>
        <a:lstStyle/>
        <a:p>
          <a:endParaRPr lang="ru-RU"/>
        </a:p>
      </dgm:t>
    </dgm:pt>
    <dgm:pt modelId="{E1EF7F7E-8C9E-4DCB-9C84-2AD28EDD427A}" type="pres">
      <dgm:prSet presAssocID="{90C629A7-4DBF-4864-8366-5F90F4AC19D2}" presName="childShape" presStyleCnt="0"/>
      <dgm:spPr/>
    </dgm:pt>
  </dgm:ptLst>
  <dgm:cxnLst>
    <dgm:cxn modelId="{E6E2075F-5838-4E67-9DC7-275A6BE0189B}" type="presOf" srcId="{9910773D-9736-4AB9-AF67-3414CAB28625}" destId="{32FB3223-ACCF-482C-8561-07D907D4822C}" srcOrd="1" destOrd="0" presId="urn:microsoft.com/office/officeart/2005/8/layout/hierarchy3"/>
    <dgm:cxn modelId="{E2BDE45E-0A46-46A9-BE5E-C48B73F9172B}" srcId="{667147FD-B5AC-465A-AE4A-0DAA6A0C8C9F}" destId="{19CECC00-126A-45CC-8288-390F118E7BB0}" srcOrd="1" destOrd="0" parTransId="{A6D5C46D-4277-491B-A164-075997D3CE91}" sibTransId="{53058158-39D9-413C-AF3E-B415A222B758}"/>
    <dgm:cxn modelId="{4835DFD2-8010-4992-BD58-FFC460FDB728}" type="presOf" srcId="{4AA3EE4D-FB98-4C4C-AB89-9AF193E9F076}" destId="{E16BB912-1F9F-463B-AE6A-CFCE9BEB55EF}" srcOrd="0" destOrd="0" presId="urn:microsoft.com/office/officeart/2005/8/layout/hierarchy3"/>
    <dgm:cxn modelId="{7B4ABF38-9F42-4979-A61C-6197F0BF57ED}" type="presOf" srcId="{54BE0221-61E7-4082-A6AE-AF022CCACEEA}" destId="{5408589A-E1FF-4EAE-B62F-F43DD71F0F2E}" srcOrd="0" destOrd="0" presId="urn:microsoft.com/office/officeart/2005/8/layout/hierarchy3"/>
    <dgm:cxn modelId="{DEEBB6BB-2240-43CB-A46D-F17008BC196A}" type="presOf" srcId="{18B623E6-5FF7-4123-8CCF-4733EE0DA5DA}" destId="{3B3D0CA3-3CA7-4DB7-A6FB-9316DBF2CCCA}" srcOrd="0" destOrd="0" presId="urn:microsoft.com/office/officeart/2005/8/layout/hierarchy3"/>
    <dgm:cxn modelId="{55B312A2-4DE6-4AF6-A134-B272C52306C1}" type="presOf" srcId="{970F6CCE-C2FF-49EE-A382-BC091EA8C337}" destId="{E360A997-2A97-4B10-BD29-DF69FB621B8D}" srcOrd="0" destOrd="0" presId="urn:microsoft.com/office/officeart/2005/8/layout/hierarchy3"/>
    <dgm:cxn modelId="{8EF394A3-DBBB-46A1-9FC0-FF076C1DBC68}" type="presOf" srcId="{9910773D-9736-4AB9-AF67-3414CAB28625}" destId="{5BD3C1A8-1FCF-41AF-BB04-0AE32D532F7E}" srcOrd="0" destOrd="0" presId="urn:microsoft.com/office/officeart/2005/8/layout/hierarchy3"/>
    <dgm:cxn modelId="{E0738A7F-B1CB-4575-88BA-59C093873DAF}" type="presOf" srcId="{A6D5C46D-4277-491B-A164-075997D3CE91}" destId="{ABF069F9-5AA0-40C4-8BCF-D9F6622659CD}" srcOrd="0" destOrd="0" presId="urn:microsoft.com/office/officeart/2005/8/layout/hierarchy3"/>
    <dgm:cxn modelId="{3C1803AD-BC0F-4074-8548-E431D77B28A7}" type="presOf" srcId="{667147FD-B5AC-465A-AE4A-0DAA6A0C8C9F}" destId="{7DFAA19B-2170-4ECB-8279-F4DB518F31F6}" srcOrd="1" destOrd="0" presId="urn:microsoft.com/office/officeart/2005/8/layout/hierarchy3"/>
    <dgm:cxn modelId="{0E0556FE-5052-4E51-812E-88D90F50BCAE}" type="presOf" srcId="{24D5343D-28CB-4195-8CD7-9B5F5FA0331E}" destId="{866F2249-2DEE-4067-AA41-1555D65FA515}" srcOrd="1" destOrd="0" presId="urn:microsoft.com/office/officeart/2005/8/layout/hierarchy3"/>
    <dgm:cxn modelId="{E2BB28FE-1216-4485-BE61-E9EC1398FE58}" srcId="{667147FD-B5AC-465A-AE4A-0DAA6A0C8C9F}" destId="{4F0CCEDA-2937-4EC9-A072-2A07A250F0BD}" srcOrd="4" destOrd="0" parTransId="{C4A3A00A-99F2-4DB5-9686-F00593834192}" sibTransId="{CACC1486-C653-480D-9AF0-72C0A16455A6}"/>
    <dgm:cxn modelId="{2A4D15DA-8A4D-498F-974B-C968370D402D}" srcId="{38BED1ED-649A-4814-8B49-D80AB0FBBD4C}" destId="{9910773D-9736-4AB9-AF67-3414CAB28625}" srcOrd="0" destOrd="0" parTransId="{D67C9FFB-89D9-4FE3-8D85-D31DB91C3D95}" sibTransId="{940F4084-613A-40FF-91D7-9E10DB28FB7C}"/>
    <dgm:cxn modelId="{F84A4976-339A-4A28-BBC1-3F8EF89D33D4}" type="presOf" srcId="{667147FD-B5AC-465A-AE4A-0DAA6A0C8C9F}" destId="{815AED2C-D733-46CA-A18B-E514B18DAAED}" srcOrd="0" destOrd="0" presId="urn:microsoft.com/office/officeart/2005/8/layout/hierarchy3"/>
    <dgm:cxn modelId="{93A91B48-BE72-41E3-9637-E192D276B74A}" type="presOf" srcId="{38BED1ED-649A-4814-8B49-D80AB0FBBD4C}" destId="{84D0FCAF-A4C9-476D-9C0E-744A407AF74C}" srcOrd="0" destOrd="0" presId="urn:microsoft.com/office/officeart/2005/8/layout/hierarchy3"/>
    <dgm:cxn modelId="{1BE4B1C1-630B-452A-895A-157B8F2AEDE1}" type="presOf" srcId="{66BEF696-9D64-4679-B960-EC8B8B4F807B}" destId="{FFE246DE-538E-4E7E-9AB0-7D4115D11130}" srcOrd="0" destOrd="0" presId="urn:microsoft.com/office/officeart/2005/8/layout/hierarchy3"/>
    <dgm:cxn modelId="{1DACA69A-7725-41D4-AC56-CDCD4A15D34E}" type="presOf" srcId="{2A8B0101-A682-4876-9894-27E98522B048}" destId="{69164938-F36C-447D-933A-D0BC569FA0B5}" srcOrd="0" destOrd="0" presId="urn:microsoft.com/office/officeart/2005/8/layout/hierarchy3"/>
    <dgm:cxn modelId="{4B48B76D-ED73-47B5-BFAD-6F80C9716DF6}" srcId="{667147FD-B5AC-465A-AE4A-0DAA6A0C8C9F}" destId="{2A8B0101-A682-4876-9894-27E98522B048}" srcOrd="0" destOrd="0" parTransId="{18B623E6-5FF7-4123-8CCF-4733EE0DA5DA}" sibTransId="{28E49211-2FBE-4023-8453-76A88AE12289}"/>
    <dgm:cxn modelId="{60632721-C3AC-4489-9712-46F15AFE2F61}" srcId="{38BED1ED-649A-4814-8B49-D80AB0FBBD4C}" destId="{90C629A7-4DBF-4864-8366-5F90F4AC19D2}" srcOrd="3" destOrd="0" parTransId="{5E0752EC-FA41-4BF6-81A3-FF3F5A622B04}" sibTransId="{6D922A9B-2F00-4E3D-8751-FE3B0C91359A}"/>
    <dgm:cxn modelId="{D733FEDB-0A67-4E2B-B508-37CABA5E8025}" srcId="{667147FD-B5AC-465A-AE4A-0DAA6A0C8C9F}" destId="{970F6CCE-C2FF-49EE-A382-BC091EA8C337}" srcOrd="3" destOrd="0" parTransId="{4AA3EE4D-FB98-4C4C-AB89-9AF193E9F076}" sibTransId="{CE55F6B7-D90A-4E29-AFC5-2D87D8E4040B}"/>
    <dgm:cxn modelId="{741F1002-6E40-4DBE-91F2-FF2BA310BC2D}" srcId="{38BED1ED-649A-4814-8B49-D80AB0FBBD4C}" destId="{667147FD-B5AC-465A-AE4A-0DAA6A0C8C9F}" srcOrd="1" destOrd="0" parTransId="{828CE376-D6A7-4497-9BF5-76AF11982948}" sibTransId="{9AD902B6-1500-4D38-912A-89B961011632}"/>
    <dgm:cxn modelId="{F5E1179D-D310-466D-AE4A-38D630C09F70}" type="presOf" srcId="{4F0CCEDA-2937-4EC9-A072-2A07A250F0BD}" destId="{5A038740-D7BD-4010-B115-E590AADF5BAE}" srcOrd="0" destOrd="0" presId="urn:microsoft.com/office/officeart/2005/8/layout/hierarchy3"/>
    <dgm:cxn modelId="{C724C566-37DA-4557-B50D-4CF990EE0390}" srcId="{38BED1ED-649A-4814-8B49-D80AB0FBBD4C}" destId="{24D5343D-28CB-4195-8CD7-9B5F5FA0331E}" srcOrd="2" destOrd="0" parTransId="{8A5D48D5-6511-46D3-92A3-7962D385BA63}" sibTransId="{38AD89A2-5DA3-483A-A8E8-C61A7E4AF045}"/>
    <dgm:cxn modelId="{85E9CC38-5D59-4590-9A43-47E64C29E5BA}" type="presOf" srcId="{24D5343D-28CB-4195-8CD7-9B5F5FA0331E}" destId="{5AB195D4-AE0C-40B4-958E-58A40EAFE1CC}" srcOrd="0" destOrd="0" presId="urn:microsoft.com/office/officeart/2005/8/layout/hierarchy3"/>
    <dgm:cxn modelId="{CB21741B-1BF4-4E0E-ABC7-D439C8B2C1E2}" type="presOf" srcId="{90C629A7-4DBF-4864-8366-5F90F4AC19D2}" destId="{7A634E44-BD1B-4C40-BF8E-5BC87EBD13C3}" srcOrd="0" destOrd="0" presId="urn:microsoft.com/office/officeart/2005/8/layout/hierarchy3"/>
    <dgm:cxn modelId="{EED5853F-8D59-4856-B9AB-285692AD2061}" type="presOf" srcId="{90C629A7-4DBF-4864-8366-5F90F4AC19D2}" destId="{4041764B-0CF7-4C38-A39F-2E0EDD587A6F}" srcOrd="1" destOrd="0" presId="urn:microsoft.com/office/officeart/2005/8/layout/hierarchy3"/>
    <dgm:cxn modelId="{A87DB76E-A9AE-4EB9-A2FF-787DAE1A661B}" type="presOf" srcId="{C4A3A00A-99F2-4DB5-9686-F00593834192}" destId="{8CC5B50C-85A9-48BB-9B7D-E649357B01AB}" srcOrd="0" destOrd="0" presId="urn:microsoft.com/office/officeart/2005/8/layout/hierarchy3"/>
    <dgm:cxn modelId="{A5113250-1647-4A1A-AB1B-14619E351D2D}" srcId="{667147FD-B5AC-465A-AE4A-0DAA6A0C8C9F}" destId="{54BE0221-61E7-4082-A6AE-AF022CCACEEA}" srcOrd="2" destOrd="0" parTransId="{66BEF696-9D64-4679-B960-EC8B8B4F807B}" sibTransId="{316BD3CC-ACA6-47F3-A51F-CBCD75DF3869}"/>
    <dgm:cxn modelId="{04928737-71C6-4842-B3A9-61EB273C863C}" type="presOf" srcId="{19CECC00-126A-45CC-8288-390F118E7BB0}" destId="{AC5FAE13-B568-4963-9588-5D9B687F0860}" srcOrd="0" destOrd="0" presId="urn:microsoft.com/office/officeart/2005/8/layout/hierarchy3"/>
    <dgm:cxn modelId="{8F8A5798-ED21-4373-AA52-6F584EB43FFB}" type="presParOf" srcId="{84D0FCAF-A4C9-476D-9C0E-744A407AF74C}" destId="{390861B7-BE6A-4244-80B1-0E5365AD544E}" srcOrd="0" destOrd="0" presId="urn:microsoft.com/office/officeart/2005/8/layout/hierarchy3"/>
    <dgm:cxn modelId="{56C25A42-E6BE-4E4E-8302-0870240B5DEB}" type="presParOf" srcId="{390861B7-BE6A-4244-80B1-0E5365AD544E}" destId="{B41BB941-F824-49DC-8625-559C902EB78E}" srcOrd="0" destOrd="0" presId="urn:microsoft.com/office/officeart/2005/8/layout/hierarchy3"/>
    <dgm:cxn modelId="{EAECB652-0562-4D95-ADD9-1553B596B743}" type="presParOf" srcId="{B41BB941-F824-49DC-8625-559C902EB78E}" destId="{5BD3C1A8-1FCF-41AF-BB04-0AE32D532F7E}" srcOrd="0" destOrd="0" presId="urn:microsoft.com/office/officeart/2005/8/layout/hierarchy3"/>
    <dgm:cxn modelId="{542F4C20-83F0-44A5-8C3B-3BB50901D753}" type="presParOf" srcId="{B41BB941-F824-49DC-8625-559C902EB78E}" destId="{32FB3223-ACCF-482C-8561-07D907D4822C}" srcOrd="1" destOrd="0" presId="urn:microsoft.com/office/officeart/2005/8/layout/hierarchy3"/>
    <dgm:cxn modelId="{8D1CF110-CF3C-4D35-901F-FC360FB74025}" type="presParOf" srcId="{390861B7-BE6A-4244-80B1-0E5365AD544E}" destId="{3088FAFA-E70C-48F0-9E8B-C019F8C3A637}" srcOrd="1" destOrd="0" presId="urn:microsoft.com/office/officeart/2005/8/layout/hierarchy3"/>
    <dgm:cxn modelId="{2962F378-35D8-4FE4-AE6A-A171C8E2ADB2}" type="presParOf" srcId="{84D0FCAF-A4C9-476D-9C0E-744A407AF74C}" destId="{B75D1F38-668D-467B-9931-21C8F21F1D04}" srcOrd="1" destOrd="0" presId="urn:microsoft.com/office/officeart/2005/8/layout/hierarchy3"/>
    <dgm:cxn modelId="{44CE0288-ED41-4A13-A2D3-39ABE3EF3FDC}" type="presParOf" srcId="{B75D1F38-668D-467B-9931-21C8F21F1D04}" destId="{C7BA33B3-DDAA-4E12-A26F-B56E8C3ADDB4}" srcOrd="0" destOrd="0" presId="urn:microsoft.com/office/officeart/2005/8/layout/hierarchy3"/>
    <dgm:cxn modelId="{B45627B6-A94A-4739-A536-CA477FB8FE34}" type="presParOf" srcId="{C7BA33B3-DDAA-4E12-A26F-B56E8C3ADDB4}" destId="{815AED2C-D733-46CA-A18B-E514B18DAAED}" srcOrd="0" destOrd="0" presId="urn:microsoft.com/office/officeart/2005/8/layout/hierarchy3"/>
    <dgm:cxn modelId="{212B1816-963C-4C90-A182-950F9D703E38}" type="presParOf" srcId="{C7BA33B3-DDAA-4E12-A26F-B56E8C3ADDB4}" destId="{7DFAA19B-2170-4ECB-8279-F4DB518F31F6}" srcOrd="1" destOrd="0" presId="urn:microsoft.com/office/officeart/2005/8/layout/hierarchy3"/>
    <dgm:cxn modelId="{273C9385-1031-4A4F-BFC7-1E282FFB17E5}" type="presParOf" srcId="{B75D1F38-668D-467B-9931-21C8F21F1D04}" destId="{C6EB0947-A193-42B7-B4AB-AFE13DAD742C}" srcOrd="1" destOrd="0" presId="urn:microsoft.com/office/officeart/2005/8/layout/hierarchy3"/>
    <dgm:cxn modelId="{18606C59-19C0-446F-95DF-E33316D8C10C}" type="presParOf" srcId="{C6EB0947-A193-42B7-B4AB-AFE13DAD742C}" destId="{3B3D0CA3-3CA7-4DB7-A6FB-9316DBF2CCCA}" srcOrd="0" destOrd="0" presId="urn:microsoft.com/office/officeart/2005/8/layout/hierarchy3"/>
    <dgm:cxn modelId="{5893047A-4DA3-406F-B687-F7C9FB54FD2B}" type="presParOf" srcId="{C6EB0947-A193-42B7-B4AB-AFE13DAD742C}" destId="{69164938-F36C-447D-933A-D0BC569FA0B5}" srcOrd="1" destOrd="0" presId="urn:microsoft.com/office/officeart/2005/8/layout/hierarchy3"/>
    <dgm:cxn modelId="{B975DCF9-E18D-42D9-A1B3-CBCF363D7D04}" type="presParOf" srcId="{C6EB0947-A193-42B7-B4AB-AFE13DAD742C}" destId="{ABF069F9-5AA0-40C4-8BCF-D9F6622659CD}" srcOrd="2" destOrd="0" presId="urn:microsoft.com/office/officeart/2005/8/layout/hierarchy3"/>
    <dgm:cxn modelId="{DC7847CB-D129-4B09-A269-9504C74A4C7D}" type="presParOf" srcId="{C6EB0947-A193-42B7-B4AB-AFE13DAD742C}" destId="{AC5FAE13-B568-4963-9588-5D9B687F0860}" srcOrd="3" destOrd="0" presId="urn:microsoft.com/office/officeart/2005/8/layout/hierarchy3"/>
    <dgm:cxn modelId="{35010A89-AC5F-4C25-8884-0763D6527AFA}" type="presParOf" srcId="{C6EB0947-A193-42B7-B4AB-AFE13DAD742C}" destId="{FFE246DE-538E-4E7E-9AB0-7D4115D11130}" srcOrd="4" destOrd="0" presId="urn:microsoft.com/office/officeart/2005/8/layout/hierarchy3"/>
    <dgm:cxn modelId="{B05D44A4-6511-404C-971D-BE63A86B16F8}" type="presParOf" srcId="{C6EB0947-A193-42B7-B4AB-AFE13DAD742C}" destId="{5408589A-E1FF-4EAE-B62F-F43DD71F0F2E}" srcOrd="5" destOrd="0" presId="urn:microsoft.com/office/officeart/2005/8/layout/hierarchy3"/>
    <dgm:cxn modelId="{FC41AA7E-69FB-4D47-A881-2738C28CD1E5}" type="presParOf" srcId="{C6EB0947-A193-42B7-B4AB-AFE13DAD742C}" destId="{E16BB912-1F9F-463B-AE6A-CFCE9BEB55EF}" srcOrd="6" destOrd="0" presId="urn:microsoft.com/office/officeart/2005/8/layout/hierarchy3"/>
    <dgm:cxn modelId="{C929B68A-6C3A-435F-9932-6751C82A09A8}" type="presParOf" srcId="{C6EB0947-A193-42B7-B4AB-AFE13DAD742C}" destId="{E360A997-2A97-4B10-BD29-DF69FB621B8D}" srcOrd="7" destOrd="0" presId="urn:microsoft.com/office/officeart/2005/8/layout/hierarchy3"/>
    <dgm:cxn modelId="{12A013C0-10FD-4BB1-8DA1-5B0D5D78B119}" type="presParOf" srcId="{C6EB0947-A193-42B7-B4AB-AFE13DAD742C}" destId="{8CC5B50C-85A9-48BB-9B7D-E649357B01AB}" srcOrd="8" destOrd="0" presId="urn:microsoft.com/office/officeart/2005/8/layout/hierarchy3"/>
    <dgm:cxn modelId="{39463F54-5E4C-4F0A-9C73-74508C5E02EE}" type="presParOf" srcId="{C6EB0947-A193-42B7-B4AB-AFE13DAD742C}" destId="{5A038740-D7BD-4010-B115-E590AADF5BAE}" srcOrd="9" destOrd="0" presId="urn:microsoft.com/office/officeart/2005/8/layout/hierarchy3"/>
    <dgm:cxn modelId="{85950010-1B65-4FBB-A5B4-C36BCADBEB10}" type="presParOf" srcId="{84D0FCAF-A4C9-476D-9C0E-744A407AF74C}" destId="{CEE81999-541F-483C-AE61-39D0B6709392}" srcOrd="2" destOrd="0" presId="urn:microsoft.com/office/officeart/2005/8/layout/hierarchy3"/>
    <dgm:cxn modelId="{99B6001E-E775-4324-98F3-7DE62EE50BC6}" type="presParOf" srcId="{CEE81999-541F-483C-AE61-39D0B6709392}" destId="{83F45779-E716-4756-9865-6FC834DBDEEB}" srcOrd="0" destOrd="0" presId="urn:microsoft.com/office/officeart/2005/8/layout/hierarchy3"/>
    <dgm:cxn modelId="{2564C535-72BE-4CC7-90EF-72F999E111E5}" type="presParOf" srcId="{83F45779-E716-4756-9865-6FC834DBDEEB}" destId="{5AB195D4-AE0C-40B4-958E-58A40EAFE1CC}" srcOrd="0" destOrd="0" presId="urn:microsoft.com/office/officeart/2005/8/layout/hierarchy3"/>
    <dgm:cxn modelId="{5B7989E3-66C3-47E7-88E2-77DFB999DF26}" type="presParOf" srcId="{83F45779-E716-4756-9865-6FC834DBDEEB}" destId="{866F2249-2DEE-4067-AA41-1555D65FA515}" srcOrd="1" destOrd="0" presId="urn:microsoft.com/office/officeart/2005/8/layout/hierarchy3"/>
    <dgm:cxn modelId="{5A5D4654-F8A0-4C1D-B2C8-C20E033CB22F}" type="presParOf" srcId="{CEE81999-541F-483C-AE61-39D0B6709392}" destId="{B4047BAF-5A95-46AD-92AD-1B649641C555}" srcOrd="1" destOrd="0" presId="urn:microsoft.com/office/officeart/2005/8/layout/hierarchy3"/>
    <dgm:cxn modelId="{78C5E95E-7709-419A-9742-BED99DF45237}" type="presParOf" srcId="{84D0FCAF-A4C9-476D-9C0E-744A407AF74C}" destId="{251CD242-A8B3-46AC-A680-19D1CC7DFA03}" srcOrd="3" destOrd="0" presId="urn:microsoft.com/office/officeart/2005/8/layout/hierarchy3"/>
    <dgm:cxn modelId="{BA6119A9-4FBD-49D9-BB1B-0A7C883F6D10}" type="presParOf" srcId="{251CD242-A8B3-46AC-A680-19D1CC7DFA03}" destId="{77FBC880-3CCC-4AAB-A2FF-43AB85198527}" srcOrd="0" destOrd="0" presId="urn:microsoft.com/office/officeart/2005/8/layout/hierarchy3"/>
    <dgm:cxn modelId="{286F99F3-59A4-4B56-8C0A-8629D2F46FF5}" type="presParOf" srcId="{77FBC880-3CCC-4AAB-A2FF-43AB85198527}" destId="{7A634E44-BD1B-4C40-BF8E-5BC87EBD13C3}" srcOrd="0" destOrd="0" presId="urn:microsoft.com/office/officeart/2005/8/layout/hierarchy3"/>
    <dgm:cxn modelId="{E8E6D252-F577-44A7-9DFF-EE23814BEB86}" type="presParOf" srcId="{77FBC880-3CCC-4AAB-A2FF-43AB85198527}" destId="{4041764B-0CF7-4C38-A39F-2E0EDD587A6F}" srcOrd="1" destOrd="0" presId="urn:microsoft.com/office/officeart/2005/8/layout/hierarchy3"/>
    <dgm:cxn modelId="{E62D6718-53FD-4349-A211-6459C007FF5D}" type="presParOf" srcId="{251CD242-A8B3-46AC-A680-19D1CC7DFA03}" destId="{E1EF7F7E-8C9E-4DCB-9C84-2AD28EDD42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C1A8-1FCF-41AF-BB04-0AE32D532F7E}">
      <dsp:nvSpPr>
        <dsp:cNvPr id="0" name=""/>
        <dsp:cNvSpPr/>
      </dsp:nvSpPr>
      <dsp:spPr>
        <a:xfrm>
          <a:off x="312531" y="33475"/>
          <a:ext cx="1440385" cy="90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Совет депутатов муниципального образования г.Кировск с подведомственной территорией</a:t>
          </a:r>
        </a:p>
      </dsp:txBody>
      <dsp:txXfrm>
        <a:off x="339040" y="59984"/>
        <a:ext cx="1387367" cy="852081"/>
      </dsp:txXfrm>
    </dsp:sp>
    <dsp:sp modelId="{815AED2C-D733-46CA-A18B-E514B18DAAED}">
      <dsp:nvSpPr>
        <dsp:cNvPr id="0" name=""/>
        <dsp:cNvSpPr/>
      </dsp:nvSpPr>
      <dsp:spPr>
        <a:xfrm>
          <a:off x="5184575" y="41119"/>
          <a:ext cx="1406406" cy="945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Администрация  муниципального образования город Кировск с подведомственной территорией</a:t>
          </a:r>
        </a:p>
      </dsp:txBody>
      <dsp:txXfrm>
        <a:off x="5212260" y="68804"/>
        <a:ext cx="1351036" cy="889854"/>
      </dsp:txXfrm>
    </dsp:sp>
    <dsp:sp modelId="{3B3D0CA3-3CA7-4DB7-A6FB-9316DBF2CCCA}">
      <dsp:nvSpPr>
        <dsp:cNvPr id="0" name=""/>
        <dsp:cNvSpPr/>
      </dsp:nvSpPr>
      <dsp:spPr>
        <a:xfrm>
          <a:off x="5325216" y="986344"/>
          <a:ext cx="164932" cy="523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197"/>
              </a:lnTo>
              <a:lnTo>
                <a:pt x="164932" y="523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4938-F36C-447D-933A-D0BC569FA0B5}">
      <dsp:nvSpPr>
        <dsp:cNvPr id="0" name=""/>
        <dsp:cNvSpPr/>
      </dsp:nvSpPr>
      <dsp:spPr>
        <a:xfrm>
          <a:off x="5490148" y="1129432"/>
          <a:ext cx="1710651" cy="76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Муниципальное казённое учреждение "Управление по делам гражданской обороны и чрезвычайным ситуациям города Кировска"</a:t>
          </a:r>
        </a:p>
      </dsp:txBody>
      <dsp:txXfrm>
        <a:off x="5512414" y="1151698"/>
        <a:ext cx="1666119" cy="715686"/>
      </dsp:txXfrm>
    </dsp:sp>
    <dsp:sp modelId="{ABF069F9-5AA0-40C4-8BCF-D9F6622659CD}">
      <dsp:nvSpPr>
        <dsp:cNvPr id="0" name=""/>
        <dsp:cNvSpPr/>
      </dsp:nvSpPr>
      <dsp:spPr>
        <a:xfrm>
          <a:off x="5325216" y="986344"/>
          <a:ext cx="293016" cy="137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450"/>
              </a:lnTo>
              <a:lnTo>
                <a:pt x="293016" y="1371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FAE13-B568-4963-9588-5D9B687F0860}">
      <dsp:nvSpPr>
        <dsp:cNvPr id="0" name=""/>
        <dsp:cNvSpPr/>
      </dsp:nvSpPr>
      <dsp:spPr>
        <a:xfrm>
          <a:off x="5618232" y="2006192"/>
          <a:ext cx="1416161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казенное учреждение "Управление образования города Кировска"</a:t>
          </a:r>
        </a:p>
      </dsp:txBody>
      <dsp:txXfrm>
        <a:off x="5638828" y="2026788"/>
        <a:ext cx="1374969" cy="662011"/>
      </dsp:txXfrm>
    </dsp:sp>
    <dsp:sp modelId="{FFE246DE-538E-4E7E-9AB0-7D4115D11130}">
      <dsp:nvSpPr>
        <dsp:cNvPr id="0" name=""/>
        <dsp:cNvSpPr/>
      </dsp:nvSpPr>
      <dsp:spPr>
        <a:xfrm>
          <a:off x="5325216" y="986344"/>
          <a:ext cx="333397" cy="2219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702"/>
              </a:lnTo>
              <a:lnTo>
                <a:pt x="333397" y="2219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589A-E1FF-4EAE-B62F-F43DD71F0F2E}">
      <dsp:nvSpPr>
        <dsp:cNvPr id="0" name=""/>
        <dsp:cNvSpPr/>
      </dsp:nvSpPr>
      <dsp:spPr>
        <a:xfrm>
          <a:off x="5658613" y="2854445"/>
          <a:ext cx="1375780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казённое учреждение "Управление физической культуры и спорта города Кировска"</a:t>
          </a:r>
        </a:p>
      </dsp:txBody>
      <dsp:txXfrm>
        <a:off x="5679209" y="2875041"/>
        <a:ext cx="1334588" cy="662011"/>
      </dsp:txXfrm>
    </dsp:sp>
    <dsp:sp modelId="{E16BB912-1F9F-463B-AE6A-CFCE9BEB55EF}">
      <dsp:nvSpPr>
        <dsp:cNvPr id="0" name=""/>
        <dsp:cNvSpPr/>
      </dsp:nvSpPr>
      <dsp:spPr>
        <a:xfrm>
          <a:off x="5325216" y="986344"/>
          <a:ext cx="313212" cy="312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985"/>
              </a:lnTo>
              <a:lnTo>
                <a:pt x="313212" y="31249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0A997-2A97-4B10-BD29-DF69FB621B8D}">
      <dsp:nvSpPr>
        <dsp:cNvPr id="0" name=""/>
        <dsp:cNvSpPr/>
      </dsp:nvSpPr>
      <dsp:spPr>
        <a:xfrm>
          <a:off x="5638428" y="3759728"/>
          <a:ext cx="1395965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казённое учреждение "Управление Кировским городским хозяйством"</a:t>
          </a:r>
        </a:p>
      </dsp:txBody>
      <dsp:txXfrm>
        <a:off x="5659024" y="3780324"/>
        <a:ext cx="1354773" cy="662011"/>
      </dsp:txXfrm>
    </dsp:sp>
    <dsp:sp modelId="{8CC5B50C-85A9-48BB-9B7D-E649357B01AB}">
      <dsp:nvSpPr>
        <dsp:cNvPr id="0" name=""/>
        <dsp:cNvSpPr/>
      </dsp:nvSpPr>
      <dsp:spPr>
        <a:xfrm>
          <a:off x="5325216" y="986344"/>
          <a:ext cx="293016" cy="4001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1746"/>
              </a:lnTo>
              <a:lnTo>
                <a:pt x="293016" y="4001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8740-D7BD-4010-B115-E590AADF5BAE}">
      <dsp:nvSpPr>
        <dsp:cNvPr id="0" name=""/>
        <dsp:cNvSpPr/>
      </dsp:nvSpPr>
      <dsp:spPr>
        <a:xfrm>
          <a:off x="5618232" y="4636488"/>
          <a:ext cx="1416161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казённое учреждение  "Управление культуры города Кировска"</a:t>
          </a:r>
        </a:p>
      </dsp:txBody>
      <dsp:txXfrm>
        <a:off x="5638828" y="4657084"/>
        <a:ext cx="1374969" cy="662011"/>
      </dsp:txXfrm>
    </dsp:sp>
    <dsp:sp modelId="{5AB195D4-AE0C-40B4-958E-58A40EAFE1CC}">
      <dsp:nvSpPr>
        <dsp:cNvPr id="0" name=""/>
        <dsp:cNvSpPr/>
      </dsp:nvSpPr>
      <dsp:spPr>
        <a:xfrm>
          <a:off x="1917325" y="24116"/>
          <a:ext cx="1406406" cy="911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Финансово-экономическое управление администрации города Кировска</a:t>
          </a:r>
        </a:p>
      </dsp:txBody>
      <dsp:txXfrm>
        <a:off x="1944036" y="50827"/>
        <a:ext cx="1352984" cy="858569"/>
      </dsp:txXfrm>
    </dsp:sp>
    <dsp:sp modelId="{7A634E44-BD1B-4C40-BF8E-5BC87EBD13C3}">
      <dsp:nvSpPr>
        <dsp:cNvPr id="0" name=""/>
        <dsp:cNvSpPr/>
      </dsp:nvSpPr>
      <dsp:spPr>
        <a:xfrm>
          <a:off x="3575872" y="33475"/>
          <a:ext cx="1406406" cy="90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Комитет по управлению муниципальной собственностью администрации города Кировска</a:t>
          </a:r>
        </a:p>
      </dsp:txBody>
      <dsp:txXfrm>
        <a:off x="3602381" y="59984"/>
        <a:ext cx="1353388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0.67721</cdr:x>
      <cdr:y>0.06386</cdr:y>
    </cdr:from>
    <cdr:to>
      <cdr:x>0.83256</cdr:x>
      <cdr:y>0.12162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897146" y="340295"/>
          <a:ext cx="13528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1 407 520,2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0.04042</cdr:y>
    </cdr:from>
    <cdr:to>
      <cdr:x>0.17321</cdr:x>
      <cdr:y>0.10779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16024"/>
          <a:ext cx="15538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Тыс. рублей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8AFD4-1321-4D37-9C7B-DF9057117F89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134D5-48C8-488E-9ED8-A5BB8BEAB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3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3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8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9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3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8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FE1A-2945-410F-A67D-8913989C468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7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7" y="1938543"/>
            <a:ext cx="8386697" cy="2959084"/>
          </a:xfrm>
        </p:spPr>
        <p:txBody>
          <a:bodyPr/>
          <a:lstStyle/>
          <a:p>
            <a:pPr algn="just">
              <a:defRPr/>
            </a:pP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Проект бюджета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 на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2014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 и плановый период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2015-2016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-70262"/>
            <a:ext cx="1133197" cy="818690"/>
            <a:chOff x="7956376" y="-49696"/>
            <a:chExt cx="1133197" cy="818690"/>
          </a:xfrm>
        </p:grpSpPr>
        <p:pic>
          <p:nvPicPr>
            <p:cNvPr id="4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11960" y="4897627"/>
            <a:ext cx="467926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 декабря 2013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 главы администрации – начальник </a:t>
            </a: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финансово-экономического управления </a:t>
            </a: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города Кировска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Дядик Владимир Владимирович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04085"/>
              </p:ext>
            </p:extLst>
          </p:nvPr>
        </p:nvGraphicFramePr>
        <p:xfrm>
          <a:off x="267335" y="1340769"/>
          <a:ext cx="8667436" cy="5169072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«Обеспечение предоставления муниципальных услуг (работ) в сфере общего и дополнительного образования» на 2014 – 2016 годы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614 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309,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650 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733,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689 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236,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дошкольного образования и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воспитания, тыс. рублей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315 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959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331 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649,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347 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868,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дошкольные образовательные учреждения,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1 807</a:t>
                      </a:r>
                      <a:endParaRPr lang="ru-RU" sz="13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1 807</a:t>
                      </a:r>
                      <a:endParaRPr lang="ru-RU" sz="13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1 798</a:t>
                      </a:r>
                      <a:endParaRPr lang="ru-RU" sz="13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3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программам, тыс. рублей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255 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923,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275 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559,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291 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025,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общеобразовательные учреждения,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3 046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3 149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3 195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9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дошкольного, начального общего, основного общего, среднего (полного) общего образования детям – инвалидам (на дому) и в дошкольных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учреждения, тыс. рублей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953,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635,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559,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детей-инвалидов посещающих общеобразовательные и дошкольные учреждения,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образования, тыс. рублей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473,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888, 4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783,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учреждения дополнительного образования,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1 550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1 550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1 550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61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3673"/>
              </p:ext>
            </p:extLst>
          </p:nvPr>
        </p:nvGraphicFramePr>
        <p:xfrm>
          <a:off x="242793" y="1340768"/>
          <a:ext cx="8586700" cy="4955565"/>
        </p:xfrm>
        <a:graphic>
          <a:graphicData uri="http://schemas.openxmlformats.org/drawingml/2006/table">
            <a:tbl>
              <a:tblPr firstRow="1" firstCol="1" bandRow="1"/>
              <a:tblGrid>
                <a:gridCol w="5985391"/>
                <a:gridCol w="864096"/>
                <a:gridCol w="901339"/>
                <a:gridCol w="83587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по МП: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619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образования города Кировска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14 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969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137,4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390,2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 № 1 "Модернизация образования города Кировска"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4 8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№ 2  «Доступная среда»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900,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№ 3  «Комплексная безопасность образовательных учреждений города Кировска»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030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237,4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№ 4 «Школьное здоровое питание»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"Организация отдыха и занятости детей и подростков муниципального образования город Кировск с подведомственной территорией" на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646,9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897,8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897,8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"SOS" на 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261,5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«Профилактика правонарушений в муниципальном образовании город Кировск на 2014-2016 годы».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8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«Энергосбережение и 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050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87276" cy="108012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59608"/>
              </p:ext>
            </p:extLst>
          </p:nvPr>
        </p:nvGraphicFramePr>
        <p:xfrm>
          <a:off x="242792" y="1700808"/>
          <a:ext cx="8667436" cy="451840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67 507,8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65 815,8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68 838,2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мероприятий для детей и молодежи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369,0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335,7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335,7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18,8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19,2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19,2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247,2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694,1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184,0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62 872,8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60 766,8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63 299,3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083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кировским городским хозяйством» 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92606"/>
              </p:ext>
            </p:extLst>
          </p:nvPr>
        </p:nvGraphicFramePr>
        <p:xfrm>
          <a:off x="263675" y="2420888"/>
          <a:ext cx="8644511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3655658"/>
                <a:gridCol w="1464435"/>
                <a:gridCol w="1115070"/>
                <a:gridCol w="1204674"/>
                <a:gridCol w="1204674"/>
              </a:tblGrid>
              <a:tr h="2808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316 542,7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226 130,1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249 689,6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248 753,1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269 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689,0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224 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372,1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247 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354,6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246 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571,8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46 853,7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1 758,0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2 335,0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2 181,3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7544" y="1412776"/>
            <a:ext cx="780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Расходы  на обеспечение деятельности учреждения и реализацию целевых программ в 2014-2016 годах составляют: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70068" y="2048161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тыс.рублей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181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491" y="48076"/>
            <a:ext cx="8505965" cy="1076668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ведомственных целевых программ </a:t>
            </a:r>
            <a:r>
              <a:rPr lang="ru-RU" sz="26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6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35548"/>
              </p:ext>
            </p:extLst>
          </p:nvPr>
        </p:nvGraphicFramePr>
        <p:xfrm>
          <a:off x="179512" y="1124744"/>
          <a:ext cx="8730716" cy="5424220"/>
        </p:xfrm>
        <a:graphic>
          <a:graphicData uri="http://schemas.openxmlformats.org/drawingml/2006/table">
            <a:tbl>
              <a:tblPr firstRow="1" firstCol="1" bandRow="1"/>
              <a:tblGrid>
                <a:gridCol w="6316795"/>
                <a:gridCol w="798675"/>
                <a:gridCol w="798675"/>
                <a:gridCol w="816571"/>
              </a:tblGrid>
              <a:tr h="1296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бюджета, тыс.рублей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2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157 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508,5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174 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764,8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172 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649,9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«Транспортное обслуживание населения муниципального образования город Кировск с подведомственной территорией на 2014-2016 годы»,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7 371,2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7 371,2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8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«Ремонт автомобильных дорог общего пользования местного значения, находящихся в собственности муниципального образования город Кировск с подведомственной территорией, а также капитальный ремонт и ремонт дворовых территорий многоквартирных домов, проездов к дворовым территориям многоквартирных домов в муниципальном образовании город Кировск с подведомственной территорией на 2014-2016 годы» (Дорожный фонд)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755,3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«Организация эксплуатации и ремонта муниципального жилищного фонда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«Формирование среды безопасного проживания и жизнедеятельности населения муниципального образования город Кировск с подведомственной территорией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мест захоронения на территории муниципального образования город Кировск с подведомственной территорией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716,9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объектов внешнего благоустройства на территории муниципального образования город Кировск с подведомственной территорией на 2014-2016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240,4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093,6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«Подготовка объектов муниципального образования город Кировск с подведомственной территорией к проведению праздничных мероприятий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2 486,4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2 486,4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улично-дорожной сети, снабжение электрической энергией и техническое обслуживание объектов уличного и дворового освещения муниципального образования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703,2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14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76951"/>
              </p:ext>
            </p:extLst>
          </p:nvPr>
        </p:nvGraphicFramePr>
        <p:xfrm>
          <a:off x="186206" y="1412776"/>
          <a:ext cx="8730716" cy="4877026"/>
        </p:xfrm>
        <a:graphic>
          <a:graphicData uri="http://schemas.openxmlformats.org/drawingml/2006/table">
            <a:tbl>
              <a:tblPr firstRow="1" firstCol="1" bandRow="1"/>
              <a:tblGrid>
                <a:gridCol w="6258301"/>
                <a:gridCol w="826715"/>
                <a:gridCol w="795807"/>
                <a:gridCol w="849893"/>
              </a:tblGrid>
              <a:tr h="35837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Наименование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4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 в рамках МП: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288,0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282,3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в муниципальном образовании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931,9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«Благоустройство территории муниципального образования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974,5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 среды территории муниципального образования город Кировск с подведомственной территорией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084,8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«Энергосбережение и 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«Подготовка объектов жилищно-коммунального хозяйства муниципального образования город Кировск с подведомственной территорией к работе в осенне-зимний период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684,5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2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«Дополнительная социальная поддержка населения города Кировска с подведомственной территорией на 2014-2016 годы»,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5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«Профилактика правонарушений в муниципальном образовании город Кировск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0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083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                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кировским городским хозяйством» 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20264"/>
              </p:ext>
            </p:extLst>
          </p:nvPr>
        </p:nvGraphicFramePr>
        <p:xfrm>
          <a:off x="228874" y="3284984"/>
          <a:ext cx="8743646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3695054"/>
                <a:gridCol w="1584176"/>
                <a:gridCol w="1296144"/>
                <a:gridCol w="1080120"/>
                <a:gridCol w="108815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смете на содержание учреждения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682,7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333,7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751,9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821,0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9013" y="2132856"/>
            <a:ext cx="8567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смете на содержание учреждения в 2014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2016 годах составляют: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7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89453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185 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868,0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183 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154,5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220 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826,7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251 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925,0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179 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261,9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181 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056,3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218 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643,9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249 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850,3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6 606,1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2 098,2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2 182,8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2 074,7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2014 – 2016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78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21092"/>
              </p:ext>
            </p:extLst>
          </p:nvPr>
        </p:nvGraphicFramePr>
        <p:xfrm>
          <a:off x="242792" y="1196752"/>
          <a:ext cx="8667436" cy="4885125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39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детей в сфере культуры и искусства, библиотечной, музейной и культурно-досуговой деятельности города Кировска на 2014-2016 годы"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156 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196,6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274,0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449,5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 дополнительного образования детям в сфере культуры и искусства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220,4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49 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334,5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развития творческого потенциала и организация досуга населения на базе муниципальных автономных учреждений культуры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клубных формирований,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 развития творческого потенциала и организация досуга населения на базе МБУК "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ЦНТиД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076,1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деятельности МБУК "Историко-краеведческий музей  с мемориалом  С.М. Кирова и выставочным залом"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611,5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719,4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экспозиций и выставок,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организации библиотечного, библиографического и информационного обслуживания населения на базе МБУК "Централизованная библиотечная система"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094,0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выданных документов,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 мер социальной поддержки отдельных категорий граждан, работающих в муниципальных учреждениях образования и культуры, расположенных в сельских населённых пунктах или посёлках городского типа Мурманской области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Комплектование книжных фондов библиотек муниципальных образований и государственных библиотек городов Москвы и Санкт-Петербурга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427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0451"/>
              </p:ext>
            </p:extLst>
          </p:nvPr>
        </p:nvGraphicFramePr>
        <p:xfrm>
          <a:off x="258682" y="1628800"/>
          <a:ext cx="8705806" cy="3690352"/>
        </p:xfrm>
        <a:graphic>
          <a:graphicData uri="http://schemas.openxmlformats.org/drawingml/2006/table">
            <a:tbl>
              <a:tblPr firstRow="1" firstCol="1" bandRow="1"/>
              <a:tblGrid>
                <a:gridCol w="5760278"/>
                <a:gridCol w="1073320"/>
                <a:gridCol w="936104"/>
                <a:gridCol w="93610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13 398,2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23 461,1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23 893,7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культуры  города Кировска на 2014-2016 годы"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9 720,7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22 065,9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16 230,2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1 496,4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1 266,2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2 067,5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"Энергосбережение и повышение энергетической эффективности в муниципальном  образовании город Кировск с подведомственной 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2 121,3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5 596,0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083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99" y="763467"/>
            <a:ext cx="1100143" cy="123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929883"/>
              </p:ext>
            </p:extLst>
          </p:nvPr>
        </p:nvGraphicFramePr>
        <p:xfrm>
          <a:off x="202214" y="980728"/>
          <a:ext cx="870801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159" y="748428"/>
            <a:ext cx="1114964" cy="1254595"/>
          </a:xfrm>
          <a:prstGeom prst="rect">
            <a:avLst/>
          </a:prstGeom>
        </p:spPr>
      </p:pic>
      <p:pic>
        <p:nvPicPr>
          <p:cNvPr id="10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3580" y="942577"/>
            <a:ext cx="1080120" cy="12153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41" y="908719"/>
            <a:ext cx="1108744" cy="124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6"/>
          <p:cNvSpPr txBox="1"/>
          <p:nvPr/>
        </p:nvSpPr>
        <p:spPr>
          <a:xfrm>
            <a:off x="1619672" y="1321023"/>
            <a:ext cx="129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1 381 010,4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3075163" y="1471246"/>
            <a:ext cx="135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1 345 184,0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570103" y="1444135"/>
            <a:ext cx="1352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1 351 570,9</a:t>
            </a:r>
          </a:p>
        </p:txBody>
      </p:sp>
    </p:spTree>
    <p:extLst>
      <p:ext uri="{BB962C8B-B14F-4D97-AF65-F5344CB8AC3E}">
        <p14:creationId xmlns:p14="http://schemas.microsoft.com/office/powerpoint/2010/main" val="695021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7" y="260648"/>
            <a:ext cx="7848873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3485"/>
              </p:ext>
            </p:extLst>
          </p:nvPr>
        </p:nvGraphicFramePr>
        <p:xfrm>
          <a:off x="449654" y="1268760"/>
          <a:ext cx="8460574" cy="4361378"/>
        </p:xfrm>
        <a:graphic>
          <a:graphicData uri="http://schemas.openxmlformats.org/drawingml/2006/table">
            <a:tbl>
              <a:tblPr firstRow="1" firstCol="1" bandRow="1"/>
              <a:tblGrid>
                <a:gridCol w="5631672"/>
                <a:gridCol w="984052"/>
                <a:gridCol w="913607"/>
                <a:gridCol w="931243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13 559,7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14 091,6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14 581,8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803,0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887,2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855,0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12 751,6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13 198,9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81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539" y="339082"/>
            <a:ext cx="8096621" cy="1001685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 и спорта города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80670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67 557,7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71 213,7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75 556,2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77 993,2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66 160,6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71 178,8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75 520,1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77 957,1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1 397,1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2014 – 2016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04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 и спорта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15779"/>
              </p:ext>
            </p:extLst>
          </p:nvPr>
        </p:nvGraphicFramePr>
        <p:xfrm>
          <a:off x="278695" y="1556793"/>
          <a:ext cx="8667436" cy="3850689"/>
        </p:xfrm>
        <a:graphic>
          <a:graphicData uri="http://schemas.openxmlformats.org/drawingml/2006/table">
            <a:tbl>
              <a:tblPr firstRow="1" firstCol="1" bandRow="1"/>
              <a:tblGrid>
                <a:gridCol w="5733465"/>
                <a:gridCol w="936104"/>
                <a:gridCol w="1008112"/>
                <a:gridCol w="989755"/>
              </a:tblGrid>
              <a:tr h="224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в сфере физической культуры и спорта, организация спортивных мероприятий в городе Кировске на 2014 – 2016 годы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989,8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742,5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297,1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физической культуры и спорта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413,6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в пользование населению спортивных сооружений, спортивного инвентаря на базе  МАУК СОК "Горняк"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511,7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494,6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и проведение официальных  физкультурно-спортивных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967,9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024,9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Количество проведенных мероприятий, ед.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9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 и спорта города Кировска» на выполнение мероприятий в рамках муниципальных программ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173513"/>
              </p:ext>
            </p:extLst>
          </p:nvPr>
        </p:nvGraphicFramePr>
        <p:xfrm>
          <a:off x="242791" y="1340768"/>
          <a:ext cx="8667436" cy="4431719"/>
        </p:xfrm>
        <a:graphic>
          <a:graphicData uri="http://schemas.openxmlformats.org/drawingml/2006/table">
            <a:tbl>
              <a:tblPr firstRow="1" firstCol="1" bandRow="1"/>
              <a:tblGrid>
                <a:gridCol w="5896298"/>
                <a:gridCol w="872221"/>
                <a:gridCol w="944906"/>
                <a:gridCol w="954011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в части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Выявление и поддержка спортивных талантов среди детей и молодежи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Укрепление и сохранение традиций проведения 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физической культуры и спорта в городе Кировске Мурманской области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341,0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материально-технической базы учреждений дополнительного образования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материально-технической базы МАУ «СОК «Горняк»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020,0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Программы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en-US" sz="16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Kolarctic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Sports and Recreational Activities» («</a:t>
                      </a:r>
                      <a:r>
                        <a:rPr lang="en-US" sz="16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KolaSport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47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7" y="188640"/>
            <a:ext cx="784887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 и спорта города 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72697"/>
              </p:ext>
            </p:extLst>
          </p:nvPr>
        </p:nvGraphicFramePr>
        <p:xfrm>
          <a:off x="242792" y="1700808"/>
          <a:ext cx="8667436" cy="273793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8 362,8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8 493,6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9 376,0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"О физической культуре и спорте в Мурманской области " в части наделения органов местного самоуправления отдельными государственными полномочиями по присвоению спортивных разрядов и квалификационных категорий спортивных судей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34,9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8 327,9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8 457,5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9 339,9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4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Управление по делам гражданской обороны и чрезвычайным ситуациям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26756"/>
              </p:ext>
            </p:extLst>
          </p:nvPr>
        </p:nvGraphicFramePr>
        <p:xfrm>
          <a:off x="259842" y="3284984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065,4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941,5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041,7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020,2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065,4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941,5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041,7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10 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020,2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2195572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2014 – 2016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2266" y="29034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38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Управление по делам гражданской обороны и чрезвычайным ситуациям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37980"/>
              </p:ext>
            </p:extLst>
          </p:nvPr>
        </p:nvGraphicFramePr>
        <p:xfrm>
          <a:off x="212704" y="2636912"/>
          <a:ext cx="8667436" cy="175724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41668"/>
                <a:gridCol w="872221"/>
                <a:gridCol w="909814"/>
                <a:gridCol w="843733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ведомственная целевая программа «Развитие системы гражданской обороны, совершенствование защиты населения и территории муниципального образования город Кировск с подведомственной территорией от чрезвычайных ситуаций на 2014-2016 годы»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32266" y="21328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76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9836" y="908720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Управление по делам гражданской обороны и чрезвычайным ситуациям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16402"/>
              </p:ext>
            </p:extLst>
          </p:nvPr>
        </p:nvGraphicFramePr>
        <p:xfrm>
          <a:off x="242792" y="3068960"/>
          <a:ext cx="8667436" cy="10926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41668"/>
                <a:gridCol w="872221"/>
                <a:gridCol w="909814"/>
                <a:gridCol w="843733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смете на содержание учреждения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047,5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32266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63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84887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Совета депутатов города 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273037"/>
              </p:ext>
            </p:extLst>
          </p:nvPr>
        </p:nvGraphicFramePr>
        <p:xfrm>
          <a:off x="250746" y="1412776"/>
          <a:ext cx="8611845" cy="3750564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10 503,4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11 018,2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11 316,2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11 384,2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функций главы муниципального образования город Кировск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1 955,2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2 085,6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2 136,0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2 162,0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функций депутатов представительного органа муниципального образования город Кировск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1 329,2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1 425,9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1 477,7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функций аппарата органов местного самоуправления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7 219,0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7 506,7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7 728,5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7 744,5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14626" y="9087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3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5252" y="188640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919206"/>
            <a:ext cx="84249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2014 – 2016 годах составляют: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4084" y="193104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4920"/>
              </p:ext>
            </p:extLst>
          </p:nvPr>
        </p:nvGraphicFramePr>
        <p:xfrm>
          <a:off x="299804" y="2348880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119 549,3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173 062,2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110 224,7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112 036,6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73 069,9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132 271,2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66 328,2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66 643,6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46 479,4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40 791,0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43 896,5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45 393,0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311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635187"/>
              </p:ext>
            </p:extLst>
          </p:nvPr>
        </p:nvGraphicFramePr>
        <p:xfrm>
          <a:off x="251519" y="908721"/>
          <a:ext cx="8658709" cy="4688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011"/>
                <a:gridCol w="895337"/>
                <a:gridCol w="891560"/>
                <a:gridCol w="895337"/>
                <a:gridCol w="891560"/>
                <a:gridCol w="895337"/>
                <a:gridCol w="777629"/>
                <a:gridCol w="864096"/>
                <a:gridCol w="881842"/>
              </a:tblGrid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563 924,5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85,2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444 440,0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466 617,0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81,4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489 960,0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имущество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57 465,0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61 135,0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37 734,0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36 900,0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36 900,0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36 900,0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5 675,6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6 202,1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6 481,2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рочие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и сборы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2 509,0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2 509,0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налоговых доходов: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662 038,5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550 659,6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573 363,1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596 985,2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60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46856" y="187558"/>
            <a:ext cx="8463372" cy="793169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на выполнение мероприятий в рамках целевых программ </a:t>
            </a:r>
            <a:endParaRPr lang="ru-RU" sz="26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299077"/>
              </p:ext>
            </p:extLst>
          </p:nvPr>
        </p:nvGraphicFramePr>
        <p:xfrm>
          <a:off x="457200" y="1600200"/>
          <a:ext cx="8586700" cy="4751032"/>
        </p:xfrm>
        <a:graphic>
          <a:graphicData uri="http://schemas.openxmlformats.org/drawingml/2006/table">
            <a:tbl>
              <a:tblPr firstRow="1" firstCol="1" bandRow="1"/>
              <a:tblGrid>
                <a:gridCol w="5985391"/>
                <a:gridCol w="864096"/>
                <a:gridCol w="901339"/>
                <a:gridCol w="83587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программы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133 258,4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67 455,7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67 754,5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АВЦП «Функционирование исполнительных органов местной администрации муниципального образования город Кировск с подведомственной территорией на 2014 – 2016 годы»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61 772,5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63 781,8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64 043,2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"Профилактика правонарушений в муниципальном образовании город Кировск на 2014-2016 годы"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туризма в муниципальном образовании город Кировск с подведомственной территорией на 2014-2016 гг."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664,2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398,3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малого и среднего предпринимательства в городе Кировске на 2014-2016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790,0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838,0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878,0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физической культуры и спорта в городе Кировске на 2014-2016 годы"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"Повышение эффективности бюджетных расходов в муниципальном образовании город Кировск с подведомственной территорией на 2014 год"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555,8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"Обеспечение жильем молодых семей в городе Кировске на 2014-2016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"Реализация проекта "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Salla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Gate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– Партнерство в области бизнеса и туризма» на территории муниципального образования город Кировск с подведомственной территорией на 2014 год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805,9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137,6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4084" y="1268760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9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6524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59283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Администрации города Кировска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16423"/>
              </p:ext>
            </p:extLst>
          </p:nvPr>
        </p:nvGraphicFramePr>
        <p:xfrm>
          <a:off x="242792" y="1196752"/>
          <a:ext cx="8667436" cy="5137814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39 803,8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42 769,0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44 282,1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Резервный фонд администрации города Кировска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расходы и услуги муниципального образования город Кировск с подведомственной территорией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Доплаты к пенсиям муниципальных служащих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на ежемесячную денежную выплату гражданам, удостоенным звания "Почетный гражданин города Кировска"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Субсидии на компенсацию коммунальных расходов, расходов, связанных с подпиской на периодические издания общественным организациям инвалидов, ветеранов, обществу "Мемориал"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415,1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Субсидия на компенсацию затрат, связанных с официальным опубликованием муниципальных правовых актов и иных официальных материалов органов местного самоуправления города Кировска в средствах массовой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мер социальной поддержки по оплате жилого помещения и коммунальных услуг детям-сиротам и детям, оставшимся без попечения родителей, лицам из числа детей-сирот и детей, оставшихся без попечения родителей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790,7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417,3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Закона Мурманской области "О патронате" в части финансирования расходов по выплате денежного вознаграждения лицам, осуществляющим постинтернатный патронат в отношении несовершеннолетних и социальный патронат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 ребенка в семье опекуна (попечителя) и приемной семье, а также вознаграждение, причитающееся приемному родителю (за счет средств областного бюджета)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7802" y="854783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35846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Комитета по управлению муниципальной собственностью администрации города Кировска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7211"/>
              </p:ext>
            </p:extLst>
          </p:nvPr>
        </p:nvGraphicFramePr>
        <p:xfrm>
          <a:off x="242195" y="3102890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144,5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230,5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757,5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636,2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763,1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054,0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672,7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558,0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3 467,4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703,5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8 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963,5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1772816"/>
            <a:ext cx="85872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2014 – 2016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73418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95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495" y="620688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Комитета по управлению муниципальной собственностью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1919"/>
              </p:ext>
            </p:extLst>
          </p:nvPr>
        </p:nvGraphicFramePr>
        <p:xfrm>
          <a:off x="179512" y="2636912"/>
          <a:ext cx="8823793" cy="3019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50657"/>
                <a:gridCol w="887955"/>
                <a:gridCol w="926227"/>
                <a:gridCol w="858954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ведомственная целевая программа «Эффективное использование и распоряжение муниципальным имуществом, оценка недвижимости, мероприятия по землеустройству, предоставление жилых помещений детям-сиротам по договорам найма специализированных жилых помещений» на 2014-2016 годы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27 </a:t>
                      </a:r>
                      <a:r>
                        <a:rPr lang="ru-RU" sz="1600" dirty="0" smtClean="0">
                          <a:effectLst/>
                        </a:rPr>
                        <a:t>681,7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32 </a:t>
                      </a:r>
                      <a:r>
                        <a:rPr lang="ru-RU" sz="1600" dirty="0" smtClean="0">
                          <a:effectLst/>
                        </a:rPr>
                        <a:t>913,7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36 </a:t>
                      </a:r>
                      <a:r>
                        <a:rPr lang="ru-RU" sz="1600" dirty="0" smtClean="0">
                          <a:effectLst/>
                        </a:rPr>
                        <a:t>636,2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24 </a:t>
                      </a:r>
                      <a:r>
                        <a:rPr lang="ru-RU" sz="1600" dirty="0" smtClean="0">
                          <a:effectLst/>
                        </a:rPr>
                        <a:t>919,3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26 </a:t>
                      </a:r>
                      <a:r>
                        <a:rPr lang="ru-RU" sz="1600" dirty="0" smtClean="0">
                          <a:effectLst/>
                        </a:rPr>
                        <a:t>210,2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27 </a:t>
                      </a:r>
                      <a:r>
                        <a:rPr lang="ru-RU" sz="1600" dirty="0" smtClean="0">
                          <a:effectLst/>
                        </a:rPr>
                        <a:t>672,7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2 </a:t>
                      </a:r>
                      <a:r>
                        <a:rPr lang="ru-RU" sz="1600" dirty="0" smtClean="0">
                          <a:effectLst/>
                        </a:rPr>
                        <a:t>762,4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6 </a:t>
                      </a:r>
                      <a:r>
                        <a:rPr lang="ru-RU" sz="1600" dirty="0" smtClean="0">
                          <a:effectLst/>
                        </a:rPr>
                        <a:t>703,5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8 </a:t>
                      </a:r>
                      <a:r>
                        <a:rPr lang="ru-RU" sz="1600" dirty="0" smtClean="0">
                          <a:effectLst/>
                        </a:rPr>
                        <a:t>963,5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32266" y="21328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82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495" y="620688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Комитета по управлению муниципальной собственностью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1592"/>
              </p:ext>
            </p:extLst>
          </p:nvPr>
        </p:nvGraphicFramePr>
        <p:xfrm>
          <a:off x="179512" y="2636912"/>
          <a:ext cx="8823793" cy="34600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50657"/>
                <a:gridCol w="887955"/>
                <a:gridCol w="926227"/>
                <a:gridCol w="858954"/>
              </a:tblGrid>
              <a:tr h="4116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«Энергосбережение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«Повышение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эффективности бюджетных расходов в муниципальном образовании город Кировск с подведомственной территорией на 2014 год»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32266" y="21328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07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           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 Финансово-экономического управления администрации города Кировска</a:t>
            </a:r>
            <a:b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67619"/>
              </p:ext>
            </p:extLst>
          </p:nvPr>
        </p:nvGraphicFramePr>
        <p:xfrm>
          <a:off x="395536" y="2132856"/>
          <a:ext cx="8640959" cy="4099128"/>
        </p:xfrm>
        <a:graphic>
          <a:graphicData uri="http://schemas.openxmlformats.org/drawingml/2006/table">
            <a:tbl>
              <a:tblPr firstRow="1" firstCol="1" bandRow="1"/>
              <a:tblGrid>
                <a:gridCol w="4823624"/>
                <a:gridCol w="1336615"/>
                <a:gridCol w="1336615"/>
                <a:gridCol w="1144105"/>
              </a:tblGrid>
              <a:tr h="3228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15 308,5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17 101,5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17 031,5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выплаты по социальной поддержке педагогическим работникам муниципальных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учреждений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 части единовременных пособий при увольнении в связи с выходом на пенсию по старости  и молодым специалистам при трудоустройстве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2 562,0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2 490,0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2 590,0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компенсацию расходов на оплату стоимости проезда  и провоза багажа к месту использования отпуска (отдыха) и обратно лицам, работающим  в организациях, финансируемых из бюджета города Кировска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8 700,0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9 000,0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8 800,0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софинансирование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расходов в рамках реализации областных региональных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создание и обеспечение функций контрольно-счётного органа города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Кировска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3 211,5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3 241,5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907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04765" y="2636912"/>
            <a:ext cx="852472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ctr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07614" y="6464895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/>
          <a:p>
            <a:pPr algn="r"/>
            <a:fld id="{97664267-1238-47DE-B69B-68BE49D702D4}" type="slidenum"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/>
              <a:t>36</a:t>
            </a:fld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423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29301"/>
              </p:ext>
            </p:extLst>
          </p:nvPr>
        </p:nvGraphicFramePr>
        <p:xfrm>
          <a:off x="179511" y="1124745"/>
          <a:ext cx="8730718" cy="5316179"/>
        </p:xfrm>
        <a:graphic>
          <a:graphicData uri="http://schemas.openxmlformats.org/drawingml/2006/table">
            <a:tbl>
              <a:tblPr/>
              <a:tblGrid>
                <a:gridCol w="4385654"/>
                <a:gridCol w="1086266"/>
                <a:gridCol w="1086266"/>
                <a:gridCol w="1086266"/>
                <a:gridCol w="1086266"/>
              </a:tblGrid>
              <a:tr h="370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НЕНАЛОГОВЫЕ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2014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172 680,2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25 903,6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121,0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126,9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135,1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609,1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582,0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432,0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432,0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69 329,9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69 064,6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30 000,0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88,3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88,3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88,3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продажи материальных и нематериальных активов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7 084,0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4 437,0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1 458,0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55,8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2 709,3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1 904,7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1 987,4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2 156,0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8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278 808,7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317 894,4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275 789,4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285 814,0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7803" y="74842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города Кировска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63449079"/>
              </p:ext>
            </p:extLst>
          </p:nvPr>
        </p:nvGraphicFramePr>
        <p:xfrm>
          <a:off x="65856" y="1340768"/>
          <a:ext cx="897064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10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 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417084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083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1 492 123,8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9332" y="692696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98" y="1131334"/>
            <a:ext cx="1127353" cy="10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58243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1 429 495,9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9572" y="700843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70175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285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1 492 965,5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68970" y="54868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218" y="928526"/>
            <a:ext cx="1610384" cy="156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043218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1 597 436,8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027" y="2987660"/>
            <a:ext cx="818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расходной части бюджета, тыс. рублей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67632478"/>
              </p:ext>
            </p:extLst>
          </p:nvPr>
        </p:nvGraphicFramePr>
        <p:xfrm>
          <a:off x="2617187" y="3356992"/>
          <a:ext cx="6293041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1918941968"/>
              </p:ext>
            </p:extLst>
          </p:nvPr>
        </p:nvGraphicFramePr>
        <p:xfrm>
          <a:off x="226051" y="3356992"/>
          <a:ext cx="5426694" cy="324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02185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Функциональная структура расходов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61513696"/>
              </p:ext>
            </p:extLst>
          </p:nvPr>
        </p:nvGraphicFramePr>
        <p:xfrm>
          <a:off x="251520" y="1052736"/>
          <a:ext cx="34563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2974670"/>
              </p:ext>
            </p:extLst>
          </p:nvPr>
        </p:nvGraphicFramePr>
        <p:xfrm>
          <a:off x="2166057" y="980728"/>
          <a:ext cx="6744171" cy="558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3586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Ведомственная структура бюджета города 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80425278"/>
              </p:ext>
            </p:extLst>
          </p:nvPr>
        </p:nvGraphicFramePr>
        <p:xfrm>
          <a:off x="1115616" y="1340768"/>
          <a:ext cx="7200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2567305" y="4349909"/>
            <a:ext cx="2567305" cy="40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Получатели </a:t>
            </a:r>
            <a:r>
              <a:rPr lang="ru-RU" sz="1400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средств </a:t>
            </a:r>
            <a:r>
              <a:rPr lang="ru-RU" sz="1400" dirty="0" smtClean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бюджета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0800000">
            <a:off x="5436096" y="2708920"/>
            <a:ext cx="288032" cy="3683635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2086877" y="756627"/>
            <a:ext cx="465963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Главные распорядители средств бюджета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4305714" y="-1117801"/>
            <a:ext cx="201066" cy="4680520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4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98898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736 252,8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708 436,7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739 035,4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780 128,8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468 650,0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295 113,3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302 279,4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323 427,4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267 875,8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413 323,4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436 756,0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456 701,4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2014 – 2016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5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2298</TotalTime>
  <Words>3662</Words>
  <Application>Microsoft Office PowerPoint</Application>
  <PresentationFormat>Экран (4:3)</PresentationFormat>
  <Paragraphs>1025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Проект бюджета города Кировска на 2014 год и плановый период 2015-2016 годов</vt:lpstr>
      <vt:lpstr>Доходы бюджета города Кировска, тыс.рублей</vt:lpstr>
      <vt:lpstr>Налоговые доходы бюджета города Кировска</vt:lpstr>
      <vt:lpstr>Неналоговые доходы бюджета города Кировска</vt:lpstr>
      <vt:lpstr>Структура неналоговых доходов бюджета города Кировска</vt:lpstr>
      <vt:lpstr>Расходы бюджета города Кировска, тыс. рублей</vt:lpstr>
      <vt:lpstr>Функциональная структура расходов бюджета города Кировска</vt:lpstr>
      <vt:lpstr>Ведомственная структура бюджета города Кировска</vt:lpstr>
      <vt:lpstr>Расходы МКУ «Управление образования города Кировска»   </vt:lpstr>
      <vt:lpstr>Расходы МКУ «Управление образования города Кировска» на выполнение мероприятий в рамках ведомственной программы  </vt:lpstr>
      <vt:lpstr>Расходы МКУ «Управление образования города Кировска» на выполнение мероприятий в рамках муниципальных программ  </vt:lpstr>
      <vt:lpstr>Непрограммная деятельность МКУ «Управление образования города Кировска»   </vt:lpstr>
      <vt:lpstr>Расходы МКУ «Управление кировским городским хозяйством»  </vt:lpstr>
      <vt:lpstr>Расходы МКУ «УКГХ» на выполнение мероприятий в рамках ведомственных целевых программ  </vt:lpstr>
      <vt:lpstr>Расходы МКУ «УКГХ» на выполнение мероприятий в рамках муниципальных программ  </vt:lpstr>
      <vt:lpstr>Непрограммная деятельность                    МКУ «Управление кировским городским хозяйством»  </vt:lpstr>
      <vt:lpstr>Расходы МКУ «Управление культуры города Кировска»   </vt:lpstr>
      <vt:lpstr>Расходы МКУ «Управление культуры города Кировска» на выполнение мероприятий в рамках ведомственной программы  </vt:lpstr>
      <vt:lpstr>Расходы МКУ «Управление культуры города Кировска» на выполнение мероприятий в рамках муниципальных программ  </vt:lpstr>
      <vt:lpstr>Непрограммная деятельность МКУ «Управление культуры города Кировска»   </vt:lpstr>
      <vt:lpstr>Расходы МКУ «Управление физической культуры и спорта города Кировска»   </vt:lpstr>
      <vt:lpstr>Расходы МКУ «Управление физической культуры и спорта города Кировска» на выполнение мероприятий в рамках ведомственной программы  </vt:lpstr>
      <vt:lpstr>Расходы МКУ «Управление физической культуры и спорта города Кировска» на выполнение мероприятий в рамках муниципальных программ  </vt:lpstr>
      <vt:lpstr>Непрограммная деятельность МКУ «Управление физической культуры и спорта города Кировска»   </vt:lpstr>
      <vt:lpstr>Расходы МКУ «Управление по делам гражданской обороны и чрезвычайным ситуациям города Кировска»   </vt:lpstr>
      <vt:lpstr>Расходы МКУ «Управление по делам гражданской обороны и чрезвычайным ситуациям города Кировска» на выполнение мероприятий в рамках ведомственной программы  </vt:lpstr>
      <vt:lpstr>Непрограммная деятельность МКУ «Управление по делам гражданской обороны и чрезвычайным ситуациям города Кировска»</vt:lpstr>
      <vt:lpstr>Непрограммная деятельность  Совета депутатов города Кировска</vt:lpstr>
      <vt:lpstr>Расходы Администрации города Кировска </vt:lpstr>
      <vt:lpstr>Расходы Администрации города Кировска на выполнение мероприятий в рамках целевых программ </vt:lpstr>
      <vt:lpstr>Непрограммная деятельность Администрации города Кировска    </vt:lpstr>
      <vt:lpstr>Расходы Комитета по управлению муниципальной собственностью администрации города Кировска   </vt:lpstr>
      <vt:lpstr>Расходы Комитета по управлению муниципальной собственностью на выполнение мероприятий в рамках ведомственной программы  </vt:lpstr>
      <vt:lpstr>Расходы Комитета по управлению муниципальной собственностью на выполнение мероприятий в рамках муниципальных программ  </vt:lpstr>
      <vt:lpstr>Непрограммная деятельность               Финансово-экономического управления администрации города Кировска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Дядик В.В.</dc:creator>
  <cp:lastModifiedBy>Андаева А.Л.</cp:lastModifiedBy>
  <cp:revision>203</cp:revision>
  <cp:lastPrinted>2013-12-13T08:22:22Z</cp:lastPrinted>
  <dcterms:created xsi:type="dcterms:W3CDTF">2012-12-12T15:52:03Z</dcterms:created>
  <dcterms:modified xsi:type="dcterms:W3CDTF">2013-12-13T08:24:22Z</dcterms:modified>
</cp:coreProperties>
</file>