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79" r:id="rId3"/>
    <p:sldId id="311" r:id="rId4"/>
    <p:sldId id="258" r:id="rId5"/>
    <p:sldId id="280" r:id="rId6"/>
    <p:sldId id="259" r:id="rId7"/>
    <p:sldId id="281" r:id="rId8"/>
    <p:sldId id="264" r:id="rId9"/>
    <p:sldId id="312" r:id="rId10"/>
    <p:sldId id="309" r:id="rId11"/>
    <p:sldId id="310" r:id="rId12"/>
    <p:sldId id="290" r:id="rId13"/>
    <p:sldId id="272" r:id="rId14"/>
    <p:sldId id="289" r:id="rId15"/>
    <p:sldId id="274" r:id="rId16"/>
    <p:sldId id="271" r:id="rId17"/>
    <p:sldId id="273" r:id="rId18"/>
    <p:sldId id="288" r:id="rId19"/>
    <p:sldId id="292" r:id="rId20"/>
    <p:sldId id="297" r:id="rId21"/>
    <p:sldId id="294" r:id="rId22"/>
    <p:sldId id="295" r:id="rId23"/>
    <p:sldId id="296" r:id="rId24"/>
    <p:sldId id="298" r:id="rId25"/>
    <p:sldId id="299" r:id="rId26"/>
    <p:sldId id="300" r:id="rId27"/>
    <p:sldId id="301" r:id="rId28"/>
    <p:sldId id="314" r:id="rId29"/>
    <p:sldId id="315" r:id="rId30"/>
    <p:sldId id="302" r:id="rId31"/>
    <p:sldId id="304" r:id="rId32"/>
    <p:sldId id="305" r:id="rId33"/>
    <p:sldId id="287" r:id="rId34"/>
    <p:sldId id="269" r:id="rId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303"/>
    <a:srgbClr val="FF0066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22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521069543325714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945619931603815"/>
          <c:y val="0.22374249724212994"/>
          <c:w val="0.39934853979142765"/>
          <c:h val="0.686138109710405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7"/>
          <c:dLbls>
            <c:dLbl>
              <c:idx val="1"/>
              <c:layout>
                <c:manualLayout>
                  <c:x val="2.6235328833865854E-2"/>
                  <c:y val="0.12871084008776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832860933211775E-2"/>
                  <c:y val="-2.3401970925047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81022179896809E-3"/>
                  <c:y val="-0.17161445345034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8887008681494373E-2"/>
                  <c:y val="-0.12481051160025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494131533546341"/>
                  <c:y val="-9.3607883700189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301372420742213"/>
                  <c:y val="-6.630558428763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межбюджетные трансферты 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874729</c:v>
                </c:pt>
                <c:pt idx="1">
                  <c:v>465977</c:v>
                </c:pt>
                <c:pt idx="2">
                  <c:v>60982.2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3.8343942141803936E-2"/>
          <c:y val="8.726908212679077E-2"/>
          <c:w val="0.5496706600195358"/>
          <c:h val="0.90493026089819339"/>
        </c:manualLayout>
      </c:layout>
      <c:overlay val="1"/>
      <c:spPr>
        <a:ln>
          <a:noFill/>
        </a:ln>
      </c:spPr>
      <c:txPr>
        <a:bodyPr/>
        <a:lstStyle/>
        <a:p>
          <a:pPr>
            <a:spcBef>
              <a:spcPts val="0"/>
            </a:spcBef>
            <a:spcAft>
              <a:spcPts val="0"/>
            </a:spcAft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77192559595215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7357009626855684E-2"/>
          <c:y val="0.24361826600390918"/>
          <c:w val="0.4119786374540374"/>
          <c:h val="0.689469051820537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3.5208729292641155E-2"/>
                  <c:y val="3.91659321769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187187263553092E-2"/>
                  <c:y val="-5.874889826541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24048232680891E-2"/>
                  <c:y val="-0.14099766423015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63217126301943"/>
                  <c:y val="-9.399823722465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999311919927676"/>
                  <c:y val="-9.0081644006964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межбюджентные трансферты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898134.6</c:v>
                </c:pt>
                <c:pt idx="1">
                  <c:v>471104.2</c:v>
                </c:pt>
                <c:pt idx="2">
                  <c:v>112829.4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9442235559363"/>
          <c:y val="0.1432464711128193"/>
          <c:w val="0.77462378616109095"/>
          <c:h val="0.673111020697399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518 856,4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518 392,8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538 045,6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541 710,6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440163.2</c:v>
                </c:pt>
                <c:pt idx="1">
                  <c:v>476630</c:v>
                </c:pt>
                <c:pt idx="2">
                  <c:v>502418.4</c:v>
                </c:pt>
                <c:pt idx="3">
                  <c:v>524721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31</a:t>
                    </a:r>
                    <a:r>
                      <a:rPr lang="en-US" smtClean="0"/>
                      <a:t>7</a:t>
                    </a:r>
                    <a:r>
                      <a:rPr lang="ru-RU" smtClean="0"/>
                      <a:t> 032,9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281 081,3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288 710,8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7 44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278808.7</c:v>
                </c:pt>
                <c:pt idx="1">
                  <c:v>317894.40000000002</c:v>
                </c:pt>
                <c:pt idx="2">
                  <c:v>275789.40000000002</c:v>
                </c:pt>
                <c:pt idx="3">
                  <c:v>285814</c:v>
                </c:pt>
              </c:numCache>
            </c:numRef>
          </c:val>
        </c:ser>
        <c:ser>
          <c:idx val="2"/>
          <c:order val="2"/>
          <c:tx>
            <c:strRef>
              <c:f>Лист1!$B$4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533</a:t>
                    </a:r>
                    <a:r>
                      <a:rPr lang="ru-RU" baseline="0" smtClean="0"/>
                      <a:t> 345,9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541 232 ,0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66 340,0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9</a:t>
                    </a:r>
                    <a:r>
                      <a:rPr lang="ru-RU" smtClean="0"/>
                      <a:t> 398,1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Лист1!$C$4:$F$4</c:f>
              <c:numCache>
                <c:formatCode>General</c:formatCode>
                <c:ptCount val="4"/>
                <c:pt idx="0">
                  <c:v>662038.5</c:v>
                </c:pt>
                <c:pt idx="1">
                  <c:v>550659.6</c:v>
                </c:pt>
                <c:pt idx="2">
                  <c:v>573363.1</c:v>
                </c:pt>
                <c:pt idx="3">
                  <c:v>596985.19999999995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528128"/>
        <c:axId val="170550400"/>
        <c:axId val="0"/>
      </c:bar3DChart>
      <c:catAx>
        <c:axId val="1705281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0550400"/>
        <c:crosses val="autoZero"/>
        <c:auto val="1"/>
        <c:lblAlgn val="ctr"/>
        <c:lblOffset val="100"/>
        <c:noMultiLvlLbl val="0"/>
      </c:catAx>
      <c:valAx>
        <c:axId val="1705504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0528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124426318610224E-2"/>
          <c:y val="0.87865912796476064"/>
          <c:w val="0.86707782820259927"/>
          <c:h val="9.11608544996501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366839171565839E-2"/>
          <c:y val="9.2311944087682576E-2"/>
          <c:w val="0.57615919965976281"/>
          <c:h val="0.803521576358514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54962,7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7106,6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5693,0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4416,8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206361.3</c:v>
                </c:pt>
                <c:pt idx="1">
                  <c:v>246836.8</c:v>
                </c:pt>
                <c:pt idx="2">
                  <c:v>243713.7</c:v>
                </c:pt>
                <c:pt idx="3">
                  <c:v>242319.7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9</a:t>
                    </a:r>
                    <a:r>
                      <a:rPr lang="ru-RU" smtClean="0"/>
                      <a:t>064,6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32210,0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41250,0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41250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69329.899999999994</c:v>
                </c:pt>
                <c:pt idx="1">
                  <c:v>69064.600000000006</c:v>
                </c:pt>
                <c:pt idx="2">
                  <c:v>30000</c:v>
                </c:pt>
                <c:pt idx="3">
                  <c:v>41250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14590709247055E-3"/>
                  <c:y val="-3.32686671277127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005,6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88754425548234E-2"/>
                  <c:y val="-3.08923337614475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1764,7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22793340578343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1767,8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14590709247055E-3"/>
                  <c:y val="-4.51503339590387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1777,9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3117.5</c:v>
                </c:pt>
                <c:pt idx="1">
                  <c:v>1993</c:v>
                </c:pt>
                <c:pt idx="2">
                  <c:v>2075.6999999999998</c:v>
                </c:pt>
                <c:pt idx="3">
                  <c:v>2244.3000000000002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505728"/>
        <c:axId val="20507264"/>
        <c:axId val="0"/>
      </c:bar3DChart>
      <c:catAx>
        <c:axId val="20505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507264"/>
        <c:crosses val="autoZero"/>
        <c:auto val="1"/>
        <c:lblAlgn val="ctr"/>
        <c:lblOffset val="100"/>
        <c:noMultiLvlLbl val="0"/>
      </c:catAx>
      <c:valAx>
        <c:axId val="205072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50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61869541179493"/>
          <c:y val="0.11305538239547372"/>
          <c:w val="0.33721610573014654"/>
          <c:h val="0.75567288249831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4, %</a:t>
            </a:r>
            <a:endParaRPr lang="en-US" dirty="0"/>
          </a:p>
        </c:rich>
      </c:tx>
      <c:layout>
        <c:manualLayout>
          <c:xMode val="edge"/>
          <c:yMode val="edge"/>
          <c:x val="0.37474800253675516"/>
          <c:y val="3.2763849284235953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2593130677789E-2"/>
          <c:y val="0.19485086029963564"/>
          <c:w val="0.83419087693959926"/>
          <c:h val="0.74150300172408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5364218790504762E-3"/>
                  <c:y val="4.473525575347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26252638595713E-2"/>
                  <c:y val="-1.965830957054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73130300337001E-2"/>
                  <c:y val="2.9160597382183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0417962818946045E-2"/>
                  <c:y val="2.6843725182798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619361737584717E-3"/>
                  <c:y val="1.029463804433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227288403140391E-2"/>
                  <c:y val="-1.108441654630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 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фкис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6.6</c:v>
                </c:pt>
                <c:pt idx="1">
                  <c:v>1.1000000000000001</c:v>
                </c:pt>
                <c:pt idx="2">
                  <c:v>6.6</c:v>
                </c:pt>
                <c:pt idx="3">
                  <c:v>14.6</c:v>
                </c:pt>
                <c:pt idx="4">
                  <c:v>0.1</c:v>
                </c:pt>
                <c:pt idx="5">
                  <c:v>52.8</c:v>
                </c:pt>
                <c:pt idx="6">
                  <c:v>10.6</c:v>
                </c:pt>
                <c:pt idx="7">
                  <c:v>4.4000000000000004</c:v>
                </c:pt>
                <c:pt idx="8" formatCode="0.0">
                  <c:v>3</c:v>
                </c:pt>
                <c:pt idx="9">
                  <c:v>0.1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5, %</a:t>
            </a:r>
            <a:endParaRPr lang="en-US" dirty="0"/>
          </a:p>
        </c:rich>
      </c:tx>
      <c:layout>
        <c:manualLayout>
          <c:xMode val="edge"/>
          <c:yMode val="edge"/>
          <c:x val="0.60281908628947867"/>
          <c:y val="5.9491054032750689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336901451638748"/>
          <c:y val="0.14725746949933285"/>
          <c:w val="0.43646372548975998"/>
          <c:h val="0.51528875808796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2.7896682928116741E-3"/>
                  <c:y val="4.65920675130284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215065572922156E-3"/>
                  <c:y val="7.98920058179383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13,8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427265856693135E-2"/>
                  <c:y val="8.851982136198317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492760933849394E-3"/>
                  <c:y val="1.1061393871812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841206131932301E-2"/>
                  <c:y val="-6.3768317465767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66053915299596E-3"/>
                  <c:y val="-1.683740181064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0903872395880827E-2"/>
                  <c:y val="7.2315676734930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 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8.8000000000000007</c:v>
                </c:pt>
                <c:pt idx="1">
                  <c:v>1.1000000000000001</c:v>
                </c:pt>
                <c:pt idx="2">
                  <c:v>3.5</c:v>
                </c:pt>
                <c:pt idx="3">
                  <c:v>13.8</c:v>
                </c:pt>
                <c:pt idx="4">
                  <c:v>0.1</c:v>
                </c:pt>
                <c:pt idx="5">
                  <c:v>53.7</c:v>
                </c:pt>
                <c:pt idx="6">
                  <c:v>10.4</c:v>
                </c:pt>
                <c:pt idx="7">
                  <c:v>4.5999999999999996</c:v>
                </c:pt>
                <c:pt idx="8">
                  <c:v>3.4</c:v>
                </c:pt>
                <c:pt idx="9">
                  <c:v>0.1</c:v>
                </c:pt>
                <c:pt idx="10">
                  <c:v>0.6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0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3.5779045341525297E-2"/>
          <c:y val="0.56904501268754237"/>
          <c:w val="0.84682817206147354"/>
          <c:h val="0.4309549873124575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D1ED-649A-4814-8B49-D80AB0FBB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73D-9736-4AB9-AF67-3414CAB28625}">
      <dgm:prSet phldrT="[Текст]" custT="1"/>
      <dgm:spPr/>
      <dgm:t>
        <a:bodyPr/>
        <a:lstStyle/>
        <a:p>
          <a:r>
            <a:rPr lang="ru-RU" sz="1400" dirty="0"/>
            <a:t>Совет депутатов муниципального образования г.Кировск с подведомственной территорией</a:t>
          </a:r>
        </a:p>
      </dgm:t>
    </dgm:pt>
    <dgm:pt modelId="{D67C9FFB-89D9-4FE3-8D85-D31DB91C3D95}" type="parTrans" cxnId="{2A4D15DA-8A4D-498F-974B-C968370D402D}">
      <dgm:prSet/>
      <dgm:spPr/>
      <dgm:t>
        <a:bodyPr/>
        <a:lstStyle/>
        <a:p>
          <a:endParaRPr lang="ru-RU" sz="900"/>
        </a:p>
      </dgm:t>
    </dgm:pt>
    <dgm:pt modelId="{940F4084-613A-40FF-91D7-9E10DB28FB7C}" type="sibTrans" cxnId="{2A4D15DA-8A4D-498F-974B-C968370D402D}">
      <dgm:prSet/>
      <dgm:spPr/>
      <dgm:t>
        <a:bodyPr/>
        <a:lstStyle/>
        <a:p>
          <a:endParaRPr lang="ru-RU" sz="900"/>
        </a:p>
      </dgm:t>
    </dgm:pt>
    <dgm:pt modelId="{667147FD-B5AC-465A-AE4A-0DAA6A0C8C9F}">
      <dgm:prSet phldrT="[Текст]" custT="1"/>
      <dgm:spPr/>
      <dgm:t>
        <a:bodyPr/>
        <a:lstStyle/>
        <a:p>
          <a:r>
            <a:rPr lang="ru-RU" sz="1400" dirty="0" smtClean="0"/>
            <a:t>Администрация города Кировска </a:t>
          </a:r>
          <a:r>
            <a:rPr lang="ru-RU" sz="1400" dirty="0"/>
            <a:t>с подведомственной территорией</a:t>
          </a:r>
        </a:p>
      </dgm:t>
    </dgm:pt>
    <dgm:pt modelId="{828CE376-D6A7-4497-9BF5-76AF11982948}" type="parTrans" cxnId="{741F1002-6E40-4DBE-91F2-FF2BA310BC2D}">
      <dgm:prSet/>
      <dgm:spPr/>
      <dgm:t>
        <a:bodyPr/>
        <a:lstStyle/>
        <a:p>
          <a:endParaRPr lang="ru-RU" sz="900"/>
        </a:p>
      </dgm:t>
    </dgm:pt>
    <dgm:pt modelId="{9AD902B6-1500-4D38-912A-89B961011632}" type="sibTrans" cxnId="{741F1002-6E40-4DBE-91F2-FF2BA310BC2D}">
      <dgm:prSet/>
      <dgm:spPr/>
      <dgm:t>
        <a:bodyPr/>
        <a:lstStyle/>
        <a:p>
          <a:endParaRPr lang="ru-RU" sz="900"/>
        </a:p>
      </dgm:t>
    </dgm:pt>
    <dgm:pt modelId="{24D5343D-28CB-4195-8CD7-9B5F5FA0331E}">
      <dgm:prSet custT="1"/>
      <dgm:spPr/>
      <dgm:t>
        <a:bodyPr/>
        <a:lstStyle/>
        <a:p>
          <a:r>
            <a:rPr lang="ru-RU" sz="1400" dirty="0"/>
            <a:t>Финансово-экономическое управление администрации города Кировска</a:t>
          </a:r>
        </a:p>
      </dgm:t>
    </dgm:pt>
    <dgm:pt modelId="{8A5D48D5-6511-46D3-92A3-7962D385BA63}" type="parTrans" cxnId="{C724C566-37DA-4557-B50D-4CF990EE0390}">
      <dgm:prSet/>
      <dgm:spPr/>
      <dgm:t>
        <a:bodyPr/>
        <a:lstStyle/>
        <a:p>
          <a:endParaRPr lang="ru-RU" sz="900"/>
        </a:p>
      </dgm:t>
    </dgm:pt>
    <dgm:pt modelId="{38AD89A2-5DA3-483A-A8E8-C61A7E4AF045}" type="sibTrans" cxnId="{C724C566-37DA-4557-B50D-4CF990EE0390}">
      <dgm:prSet/>
      <dgm:spPr/>
      <dgm:t>
        <a:bodyPr/>
        <a:lstStyle/>
        <a:p>
          <a:endParaRPr lang="ru-RU" sz="900"/>
        </a:p>
      </dgm:t>
    </dgm:pt>
    <dgm:pt modelId="{90C629A7-4DBF-4864-8366-5F90F4AC19D2}">
      <dgm:prSet custT="1"/>
      <dgm:spPr/>
      <dgm:t>
        <a:bodyPr/>
        <a:lstStyle/>
        <a:p>
          <a:r>
            <a:rPr lang="ru-RU" sz="1400" dirty="0"/>
            <a:t>Комитет по управлению муниципальной собственностью администрации города Кировска</a:t>
          </a:r>
        </a:p>
      </dgm:t>
    </dgm:pt>
    <dgm:pt modelId="{5E0752EC-FA41-4BF6-81A3-FF3F5A622B04}" type="parTrans" cxnId="{60632721-C3AC-4489-9712-46F15AFE2F61}">
      <dgm:prSet/>
      <dgm:spPr/>
      <dgm:t>
        <a:bodyPr/>
        <a:lstStyle/>
        <a:p>
          <a:endParaRPr lang="ru-RU" sz="900"/>
        </a:p>
      </dgm:t>
    </dgm:pt>
    <dgm:pt modelId="{6D922A9B-2F00-4E3D-8751-FE3B0C91359A}" type="sibTrans" cxnId="{60632721-C3AC-4489-9712-46F15AFE2F61}">
      <dgm:prSet/>
      <dgm:spPr/>
      <dgm:t>
        <a:bodyPr/>
        <a:lstStyle/>
        <a:p>
          <a:endParaRPr lang="ru-RU" sz="900"/>
        </a:p>
      </dgm:t>
    </dgm:pt>
    <dgm:pt modelId="{2A8B0101-A682-4876-9894-27E98522B048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образования города Кировска»</a:t>
          </a:r>
          <a:endParaRPr lang="ru-RU" sz="900" dirty="0"/>
        </a:p>
      </dgm:t>
    </dgm:pt>
    <dgm:pt modelId="{18B623E6-5FF7-4123-8CCF-4733EE0DA5DA}" type="parTrans" cxnId="{4B48B76D-ED73-47B5-BFAD-6F80C9716DF6}">
      <dgm:prSet/>
      <dgm:spPr/>
      <dgm:t>
        <a:bodyPr/>
        <a:lstStyle/>
        <a:p>
          <a:endParaRPr lang="ru-RU" sz="900"/>
        </a:p>
      </dgm:t>
    </dgm:pt>
    <dgm:pt modelId="{28E49211-2FBE-4023-8453-76A88AE12289}" type="sibTrans" cxnId="{4B48B76D-ED73-47B5-BFAD-6F80C9716DF6}">
      <dgm:prSet/>
      <dgm:spPr/>
      <dgm:t>
        <a:bodyPr/>
        <a:lstStyle/>
        <a:p>
          <a:endParaRPr lang="ru-RU" sz="900"/>
        </a:p>
      </dgm:t>
    </dgm:pt>
    <dgm:pt modelId="{970F6CCE-C2FF-49EE-A382-BC091EA8C337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 физической  культуры, спорта  и туризма  города Кировска»</a:t>
          </a:r>
          <a:endParaRPr lang="ru-RU" sz="900" dirty="0"/>
        </a:p>
      </dgm:t>
    </dgm:pt>
    <dgm:pt modelId="{4AA3EE4D-FB98-4C4C-AB89-9AF193E9F076}" type="parTrans" cxnId="{D733FEDB-0A67-4E2B-B508-37CABA5E8025}">
      <dgm:prSet/>
      <dgm:spPr/>
      <dgm:t>
        <a:bodyPr/>
        <a:lstStyle/>
        <a:p>
          <a:endParaRPr lang="ru-RU" sz="900"/>
        </a:p>
      </dgm:t>
    </dgm:pt>
    <dgm:pt modelId="{CE55F6B7-D90A-4E29-AFC5-2D87D8E4040B}" type="sibTrans" cxnId="{D733FEDB-0A67-4E2B-B508-37CABA5E8025}">
      <dgm:prSet/>
      <dgm:spPr/>
      <dgm:t>
        <a:bodyPr/>
        <a:lstStyle/>
        <a:p>
          <a:endParaRPr lang="ru-RU" sz="900"/>
        </a:p>
      </dgm:t>
    </dgm:pt>
    <dgm:pt modelId="{54BE0221-61E7-4082-A6AE-AF022CCACEEA}">
      <dgm:prSet custT="1"/>
      <dgm:spPr/>
      <dgm:t>
        <a:bodyPr/>
        <a:lstStyle/>
        <a:p>
          <a:r>
            <a:rPr lang="ru-RU" sz="900" dirty="0"/>
            <a:t>Муниципальное </a:t>
          </a:r>
          <a:r>
            <a:rPr lang="ru-RU" sz="900" dirty="0" smtClean="0"/>
            <a:t>казенное </a:t>
          </a:r>
          <a:r>
            <a:rPr lang="ru-RU" sz="900" dirty="0"/>
            <a:t>учреждение "Управление </a:t>
          </a:r>
          <a:r>
            <a:rPr lang="ru-RU" sz="900" dirty="0" smtClean="0"/>
            <a:t>культуры  города </a:t>
          </a:r>
          <a:r>
            <a:rPr lang="ru-RU" sz="900" dirty="0"/>
            <a:t>Кировска"</a:t>
          </a:r>
        </a:p>
      </dgm:t>
    </dgm:pt>
    <dgm:pt modelId="{66BEF696-9D64-4679-B960-EC8B8B4F807B}" type="parTrans" cxnId="{A5113250-1647-4A1A-AB1B-14619E351D2D}">
      <dgm:prSet/>
      <dgm:spPr/>
      <dgm:t>
        <a:bodyPr/>
        <a:lstStyle/>
        <a:p>
          <a:endParaRPr lang="ru-RU" sz="900"/>
        </a:p>
      </dgm:t>
    </dgm:pt>
    <dgm:pt modelId="{316BD3CC-ACA6-47F3-A51F-CBCD75DF3869}" type="sibTrans" cxnId="{A5113250-1647-4A1A-AB1B-14619E351D2D}">
      <dgm:prSet/>
      <dgm:spPr/>
      <dgm:t>
        <a:bodyPr/>
        <a:lstStyle/>
        <a:p>
          <a:endParaRPr lang="ru-RU" sz="900"/>
        </a:p>
      </dgm:t>
    </dgm:pt>
    <dgm:pt modelId="{19CECC00-126A-45CC-8288-390F118E7BB0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Кировским городским хозяйством»</a:t>
          </a:r>
          <a:endParaRPr lang="ru-RU" sz="900" dirty="0"/>
        </a:p>
      </dgm:t>
    </dgm:pt>
    <dgm:pt modelId="{A6D5C46D-4277-491B-A164-075997D3CE91}" type="parTrans" cxnId="{E2BDE45E-0A46-46A9-BE5E-C48B73F9172B}">
      <dgm:prSet/>
      <dgm:spPr/>
      <dgm:t>
        <a:bodyPr/>
        <a:lstStyle/>
        <a:p>
          <a:endParaRPr lang="ru-RU" sz="900"/>
        </a:p>
      </dgm:t>
    </dgm:pt>
    <dgm:pt modelId="{53058158-39D9-413C-AF3E-B415A222B758}" type="sibTrans" cxnId="{E2BDE45E-0A46-46A9-BE5E-C48B73F9172B}">
      <dgm:prSet/>
      <dgm:spPr/>
      <dgm:t>
        <a:bodyPr/>
        <a:lstStyle/>
        <a:p>
          <a:endParaRPr lang="ru-RU" sz="900"/>
        </a:p>
      </dgm:t>
    </dgm:pt>
    <dgm:pt modelId="{4F0CCEDA-2937-4EC9-A072-2A07A250F0BD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 « Управление  по делам  гражданской обороны и чрезвычайным ситуациям»</a:t>
          </a:r>
          <a:endParaRPr lang="ru-RU" sz="900" dirty="0"/>
        </a:p>
      </dgm:t>
    </dgm:pt>
    <dgm:pt modelId="{C4A3A00A-99F2-4DB5-9686-F00593834192}" type="parTrans" cxnId="{E2BB28FE-1216-4485-BE61-E9EC1398FE58}">
      <dgm:prSet/>
      <dgm:spPr/>
      <dgm:t>
        <a:bodyPr/>
        <a:lstStyle/>
        <a:p>
          <a:endParaRPr lang="ru-RU" sz="900"/>
        </a:p>
      </dgm:t>
    </dgm:pt>
    <dgm:pt modelId="{CACC1486-C653-480D-9AF0-72C0A16455A6}" type="sibTrans" cxnId="{E2BB28FE-1216-4485-BE61-E9EC1398FE58}">
      <dgm:prSet/>
      <dgm:spPr/>
      <dgm:t>
        <a:bodyPr/>
        <a:lstStyle/>
        <a:p>
          <a:endParaRPr lang="ru-RU" sz="900"/>
        </a:p>
      </dgm:t>
    </dgm:pt>
    <dgm:pt modelId="{0E98A87F-E87B-4901-A1E9-1E362DCC3B85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«Многофункциональный центр предоставления государственных и муниципальных услуг города Кировска»</a:t>
          </a:r>
          <a:endParaRPr lang="ru-RU" sz="900" dirty="0"/>
        </a:p>
      </dgm:t>
    </dgm:pt>
    <dgm:pt modelId="{D2895CBF-71BB-42C5-9460-0C25A2659BBB}" type="parTrans" cxnId="{B229277F-2C00-4A10-A5BA-58CE37215C7B}">
      <dgm:prSet/>
      <dgm:spPr/>
      <dgm:t>
        <a:bodyPr/>
        <a:lstStyle/>
        <a:p>
          <a:endParaRPr lang="ru-RU"/>
        </a:p>
      </dgm:t>
    </dgm:pt>
    <dgm:pt modelId="{65AD2954-4060-417F-A981-B4EA46E6E315}" type="sibTrans" cxnId="{B229277F-2C00-4A10-A5BA-58CE37215C7B}">
      <dgm:prSet/>
      <dgm:spPr/>
      <dgm:t>
        <a:bodyPr/>
        <a:lstStyle/>
        <a:p>
          <a:endParaRPr lang="ru-RU"/>
        </a:p>
      </dgm:t>
    </dgm:pt>
    <dgm:pt modelId="{B898D0F3-2D7A-4334-8E5F-0CDCD62E06BD}">
      <dgm:prSet custT="1"/>
      <dgm:spPr/>
      <dgm:t>
        <a:bodyPr/>
        <a:lstStyle/>
        <a:p>
          <a:r>
            <a:rPr lang="ru-RU" sz="1400" dirty="0" smtClean="0"/>
            <a:t>Контрольно-счетный орган города Кировска</a:t>
          </a:r>
          <a:endParaRPr lang="ru-RU" sz="1400" dirty="0"/>
        </a:p>
      </dgm:t>
    </dgm:pt>
    <dgm:pt modelId="{CD3317E2-C164-4F0C-99E8-7A210A01C95F}" type="parTrans" cxnId="{0B5727E1-ACE0-47E1-BAE5-B0FF7414B03A}">
      <dgm:prSet/>
      <dgm:spPr/>
      <dgm:t>
        <a:bodyPr/>
        <a:lstStyle/>
        <a:p>
          <a:endParaRPr lang="ru-RU"/>
        </a:p>
      </dgm:t>
    </dgm:pt>
    <dgm:pt modelId="{62178E7E-F189-456B-B623-E904AB415ABF}" type="sibTrans" cxnId="{0B5727E1-ACE0-47E1-BAE5-B0FF7414B03A}">
      <dgm:prSet/>
      <dgm:spPr/>
      <dgm:t>
        <a:bodyPr/>
        <a:lstStyle/>
        <a:p>
          <a:endParaRPr lang="ru-RU"/>
        </a:p>
      </dgm:t>
    </dgm:pt>
    <dgm:pt modelId="{84D0FCAF-A4C9-476D-9C0E-744A407AF74C}" type="pres">
      <dgm:prSet presAssocID="{38BED1ED-649A-4814-8B49-D80AB0FBB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61B7-BE6A-4244-80B1-0E5365AD544E}" type="pres">
      <dgm:prSet presAssocID="{9910773D-9736-4AB9-AF67-3414CAB28625}" presName="root" presStyleCnt="0"/>
      <dgm:spPr/>
    </dgm:pt>
    <dgm:pt modelId="{B41BB941-F824-49DC-8625-559C902EB78E}" type="pres">
      <dgm:prSet presAssocID="{9910773D-9736-4AB9-AF67-3414CAB28625}" presName="rootComposite" presStyleCnt="0"/>
      <dgm:spPr/>
    </dgm:pt>
    <dgm:pt modelId="{5BD3C1A8-1FCF-41AF-BB04-0AE32D532F7E}" type="pres">
      <dgm:prSet presAssocID="{9910773D-9736-4AB9-AF67-3414CAB28625}" presName="rootText" presStyleLbl="node1" presStyleIdx="0" presStyleCnt="5" custScaleX="199112" custScaleY="289479" custLinFactY="-14303" custLinFactNeighborX="-251" custLinFactNeighborY="-100000"/>
      <dgm:spPr/>
      <dgm:t>
        <a:bodyPr/>
        <a:lstStyle/>
        <a:p>
          <a:endParaRPr lang="ru-RU"/>
        </a:p>
      </dgm:t>
    </dgm:pt>
    <dgm:pt modelId="{32FB3223-ACCF-482C-8561-07D907D4822C}" type="pres">
      <dgm:prSet presAssocID="{9910773D-9736-4AB9-AF67-3414CAB28625}" presName="rootConnector" presStyleLbl="node1" presStyleIdx="0" presStyleCnt="5"/>
      <dgm:spPr/>
      <dgm:t>
        <a:bodyPr/>
        <a:lstStyle/>
        <a:p>
          <a:endParaRPr lang="ru-RU"/>
        </a:p>
      </dgm:t>
    </dgm:pt>
    <dgm:pt modelId="{3088FAFA-E70C-48F0-9E8B-C019F8C3A637}" type="pres">
      <dgm:prSet presAssocID="{9910773D-9736-4AB9-AF67-3414CAB28625}" presName="childShape" presStyleCnt="0"/>
      <dgm:spPr/>
    </dgm:pt>
    <dgm:pt modelId="{B75D1F38-668D-467B-9931-21C8F21F1D04}" type="pres">
      <dgm:prSet presAssocID="{667147FD-B5AC-465A-AE4A-0DAA6A0C8C9F}" presName="root" presStyleCnt="0"/>
      <dgm:spPr/>
    </dgm:pt>
    <dgm:pt modelId="{C7BA33B3-DDAA-4E12-A26F-B56E8C3ADDB4}" type="pres">
      <dgm:prSet presAssocID="{667147FD-B5AC-465A-AE4A-0DAA6A0C8C9F}" presName="rootComposite" presStyleCnt="0"/>
      <dgm:spPr/>
    </dgm:pt>
    <dgm:pt modelId="{815AED2C-D733-46CA-A18B-E514B18DAAED}" type="pres">
      <dgm:prSet presAssocID="{667147FD-B5AC-465A-AE4A-0DAA6A0C8C9F}" presName="rootText" presStyleLbl="node1" presStyleIdx="1" presStyleCnt="5" custScaleX="198916" custScaleY="299187" custLinFactX="40491" custLinFactY="-12599" custLinFactNeighborX="100000" custLinFactNeighborY="-100000"/>
      <dgm:spPr/>
      <dgm:t>
        <a:bodyPr/>
        <a:lstStyle/>
        <a:p>
          <a:endParaRPr lang="ru-RU"/>
        </a:p>
      </dgm:t>
    </dgm:pt>
    <dgm:pt modelId="{7DFAA19B-2170-4ECB-8279-F4DB518F31F6}" type="pres">
      <dgm:prSet presAssocID="{667147FD-B5AC-465A-AE4A-0DAA6A0C8C9F}" presName="rootConnector" presStyleLbl="node1" presStyleIdx="1" presStyleCnt="5"/>
      <dgm:spPr/>
      <dgm:t>
        <a:bodyPr/>
        <a:lstStyle/>
        <a:p>
          <a:endParaRPr lang="ru-RU"/>
        </a:p>
      </dgm:t>
    </dgm:pt>
    <dgm:pt modelId="{C6EB0947-A193-42B7-B4AB-AFE13DAD742C}" type="pres">
      <dgm:prSet presAssocID="{667147FD-B5AC-465A-AE4A-0DAA6A0C8C9F}" presName="childShape" presStyleCnt="0"/>
      <dgm:spPr/>
    </dgm:pt>
    <dgm:pt modelId="{3B3D0CA3-3CA7-4DB7-A6FB-9316DBF2CCCA}" type="pres">
      <dgm:prSet presAssocID="{18B623E6-5FF7-4123-8CCF-4733EE0DA5D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69164938-F36C-447D-933A-D0BC569FA0B5}" type="pres">
      <dgm:prSet presAssocID="{2A8B0101-A682-4876-9894-27E98522B048}" presName="childText" presStyleLbl="bgAcc1" presStyleIdx="0" presStyleCnt="6" custScaleX="317470" custScaleY="120097" custLinFactX="100000" custLinFactNeighborX="114779" custLinFactNeighborY="-75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069F9-5AA0-40C4-8BCF-D9F6622659CD}" type="pres">
      <dgm:prSet presAssocID="{A6D5C46D-4277-491B-A164-075997D3CE91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C5FAE13-B568-4963-9588-5D9B687F0860}" type="pres">
      <dgm:prSet presAssocID="{19CECC00-126A-45CC-8288-390F118E7BB0}" presName="childText" presStyleLbl="bgAcc1" presStyleIdx="1" presStyleCnt="6" custScaleX="307205" custLinFactX="100000" custLinFactNeighborX="114779" custLinFactNeighborY="-6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6DE-538E-4E7E-9AB0-7D4115D11130}" type="pres">
      <dgm:prSet presAssocID="{66BEF696-9D64-4679-B960-EC8B8B4F807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408589A-E1FF-4EAE-B62F-F43DD71F0F2E}" type="pres">
      <dgm:prSet presAssocID="{54BE0221-61E7-4082-A6AE-AF022CCACEEA}" presName="childText" presStyleLbl="bgAcc1" presStyleIdx="2" presStyleCnt="6" custScaleX="312024" custScaleY="97038" custLinFactX="100000" custLinFactNeighborX="114779" custLinFactNeighborY="-5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B912-1F9F-463B-AE6A-CFCE9BEB55EF}" type="pres">
      <dgm:prSet presAssocID="{4AA3EE4D-FB98-4C4C-AB89-9AF193E9F076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360A997-2A97-4B10-BD29-DF69FB621B8D}" type="pres">
      <dgm:prSet presAssocID="{970F6CCE-C2FF-49EE-A382-BC091EA8C337}" presName="childText" presStyleLbl="bgAcc1" presStyleIdx="3" presStyleCnt="6" custScaleX="310071" custScaleY="100146" custLinFactX="100000" custLinFactNeighborX="114779" custLinFactNeighborY="-3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B50C-85A9-48BB-9B7D-E649357B01AB}" type="pres">
      <dgm:prSet presAssocID="{C4A3A00A-99F2-4DB5-9686-F0059383419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5A038740-D7BD-4010-B115-E590AADF5BAE}" type="pres">
      <dgm:prSet presAssocID="{4F0CCEDA-2937-4EC9-A072-2A07A250F0BD}" presName="childText" presStyleLbl="bgAcc1" presStyleIdx="4" presStyleCnt="6" custScaleX="303510" custScaleY="107696" custLinFactX="100000" custLinFactNeighborX="114779" custLinFactNeighborY="-27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B1F62-7DD7-435B-819C-D797E80F3A3E}" type="pres">
      <dgm:prSet presAssocID="{D2895CBF-71BB-42C5-9460-0C25A2659BBB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5B7B0E6-EACE-4421-9AE8-9C2FFF4647C8}" type="pres">
      <dgm:prSet presAssocID="{0E98A87F-E87B-4901-A1E9-1E362DCC3B85}" presName="childText" presStyleLbl="bgAcc1" presStyleIdx="5" presStyleCnt="6" custScaleX="311045" custScaleY="132437" custLinFactX="100000" custLinFactNeighborX="114779" custLinFactNeighborY="-18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1999-541F-483C-AE61-39D0B6709392}" type="pres">
      <dgm:prSet presAssocID="{24D5343D-28CB-4195-8CD7-9B5F5FA0331E}" presName="root" presStyleCnt="0"/>
      <dgm:spPr/>
    </dgm:pt>
    <dgm:pt modelId="{83F45779-E716-4756-9865-6FC834DBDEEB}" type="pres">
      <dgm:prSet presAssocID="{24D5343D-28CB-4195-8CD7-9B5F5FA0331E}" presName="rootComposite" presStyleCnt="0"/>
      <dgm:spPr/>
    </dgm:pt>
    <dgm:pt modelId="{5AB195D4-AE0C-40B4-958E-58A40EAFE1CC}" type="pres">
      <dgm:prSet presAssocID="{24D5343D-28CB-4195-8CD7-9B5F5FA0331E}" presName="rootText" presStyleLbl="node1" presStyleIdx="2" presStyleCnt="5" custScaleX="165514" custScaleY="309603" custLinFactX="137925" custLinFactY="-12103" custLinFactNeighborX="200000" custLinFactNeighborY="-100000"/>
      <dgm:spPr/>
      <dgm:t>
        <a:bodyPr/>
        <a:lstStyle/>
        <a:p>
          <a:endParaRPr lang="ru-RU"/>
        </a:p>
      </dgm:t>
    </dgm:pt>
    <dgm:pt modelId="{866F2249-2DEE-4067-AA41-1555D65FA515}" type="pres">
      <dgm:prSet presAssocID="{24D5343D-28CB-4195-8CD7-9B5F5FA0331E}" presName="rootConnector" presStyleLbl="node1" presStyleIdx="2" presStyleCnt="5"/>
      <dgm:spPr/>
      <dgm:t>
        <a:bodyPr/>
        <a:lstStyle/>
        <a:p>
          <a:endParaRPr lang="ru-RU"/>
        </a:p>
      </dgm:t>
    </dgm:pt>
    <dgm:pt modelId="{B4047BAF-5A95-46AD-92AD-1B649641C555}" type="pres">
      <dgm:prSet presAssocID="{24D5343D-28CB-4195-8CD7-9B5F5FA0331E}" presName="childShape" presStyleCnt="0"/>
      <dgm:spPr/>
    </dgm:pt>
    <dgm:pt modelId="{251CD242-A8B3-46AC-A680-19D1CC7DFA03}" type="pres">
      <dgm:prSet presAssocID="{90C629A7-4DBF-4864-8366-5F90F4AC19D2}" presName="root" presStyleCnt="0"/>
      <dgm:spPr/>
    </dgm:pt>
    <dgm:pt modelId="{77FBC880-3CCC-4AAB-A2FF-43AB85198527}" type="pres">
      <dgm:prSet presAssocID="{90C629A7-4DBF-4864-8366-5F90F4AC19D2}" presName="rootComposite" presStyleCnt="0"/>
      <dgm:spPr/>
    </dgm:pt>
    <dgm:pt modelId="{7A634E44-BD1B-4C40-BF8E-5BC87EBD13C3}" type="pres">
      <dgm:prSet presAssocID="{90C629A7-4DBF-4864-8366-5F90F4AC19D2}" presName="rootText" presStyleLbl="node1" presStyleIdx="3" presStyleCnt="5" custScaleX="178255" custScaleY="322623" custLinFactY="-20843" custLinFactNeighborX="-46942" custLinFactNeighborY="-100000"/>
      <dgm:spPr/>
      <dgm:t>
        <a:bodyPr/>
        <a:lstStyle/>
        <a:p>
          <a:endParaRPr lang="ru-RU"/>
        </a:p>
      </dgm:t>
    </dgm:pt>
    <dgm:pt modelId="{4041764B-0CF7-4C38-A39F-2E0EDD587A6F}" type="pres">
      <dgm:prSet presAssocID="{90C629A7-4DBF-4864-8366-5F90F4AC19D2}" presName="rootConnector" presStyleLbl="node1" presStyleIdx="3" presStyleCnt="5"/>
      <dgm:spPr/>
      <dgm:t>
        <a:bodyPr/>
        <a:lstStyle/>
        <a:p>
          <a:endParaRPr lang="ru-RU"/>
        </a:p>
      </dgm:t>
    </dgm:pt>
    <dgm:pt modelId="{E1EF7F7E-8C9E-4DCB-9C84-2AD28EDD427A}" type="pres">
      <dgm:prSet presAssocID="{90C629A7-4DBF-4864-8366-5F90F4AC19D2}" presName="childShape" presStyleCnt="0"/>
      <dgm:spPr/>
    </dgm:pt>
    <dgm:pt modelId="{EC966656-54F3-4990-AF0E-445D304A243B}" type="pres">
      <dgm:prSet presAssocID="{B898D0F3-2D7A-4334-8E5F-0CDCD62E06BD}" presName="root" presStyleCnt="0"/>
      <dgm:spPr/>
    </dgm:pt>
    <dgm:pt modelId="{CDEA77D5-D25A-418B-9A41-306FC87F573F}" type="pres">
      <dgm:prSet presAssocID="{B898D0F3-2D7A-4334-8E5F-0CDCD62E06BD}" presName="rootComposite" presStyleCnt="0"/>
      <dgm:spPr/>
    </dgm:pt>
    <dgm:pt modelId="{3DE31576-BC29-4572-8DF6-635F2D70DD05}" type="pres">
      <dgm:prSet presAssocID="{B898D0F3-2D7A-4334-8E5F-0CDCD62E06BD}" presName="rootText" presStyleLbl="node1" presStyleIdx="4" presStyleCnt="5" custScaleX="132222" custScaleY="254671" custLinFactX="-300000" custLinFactNeighborX="-323307" custLinFactNeighborY="-88795"/>
      <dgm:spPr/>
      <dgm:t>
        <a:bodyPr/>
        <a:lstStyle/>
        <a:p>
          <a:endParaRPr lang="ru-RU"/>
        </a:p>
      </dgm:t>
    </dgm:pt>
    <dgm:pt modelId="{283C5AF6-5F8F-4080-8683-ECD0FA50B68C}" type="pres">
      <dgm:prSet presAssocID="{B898D0F3-2D7A-4334-8E5F-0CDCD62E06BD}" presName="rootConnector" presStyleLbl="node1" presStyleIdx="4" presStyleCnt="5"/>
      <dgm:spPr/>
      <dgm:t>
        <a:bodyPr/>
        <a:lstStyle/>
        <a:p>
          <a:endParaRPr lang="ru-RU"/>
        </a:p>
      </dgm:t>
    </dgm:pt>
    <dgm:pt modelId="{8DDB19BC-8EA5-4E57-9B31-575538A4B7AE}" type="pres">
      <dgm:prSet presAssocID="{B898D0F3-2D7A-4334-8E5F-0CDCD62E06BD}" presName="childShape" presStyleCnt="0"/>
      <dgm:spPr/>
    </dgm:pt>
  </dgm:ptLst>
  <dgm:cxnLst>
    <dgm:cxn modelId="{92AFE505-E262-4CB4-87FC-F67B68BAE153}" type="presOf" srcId="{4AA3EE4D-FB98-4C4C-AB89-9AF193E9F076}" destId="{E16BB912-1F9F-463B-AE6A-CFCE9BEB55EF}" srcOrd="0" destOrd="0" presId="urn:microsoft.com/office/officeart/2005/8/layout/hierarchy3"/>
    <dgm:cxn modelId="{D20CDE4C-B508-474E-A835-2B3279A3BEAF}" type="presOf" srcId="{9910773D-9736-4AB9-AF67-3414CAB28625}" destId="{5BD3C1A8-1FCF-41AF-BB04-0AE32D532F7E}" srcOrd="0" destOrd="0" presId="urn:microsoft.com/office/officeart/2005/8/layout/hierarchy3"/>
    <dgm:cxn modelId="{741F1002-6E40-4DBE-91F2-FF2BA310BC2D}" srcId="{38BED1ED-649A-4814-8B49-D80AB0FBBD4C}" destId="{667147FD-B5AC-465A-AE4A-0DAA6A0C8C9F}" srcOrd="1" destOrd="0" parTransId="{828CE376-D6A7-4497-9BF5-76AF11982948}" sibTransId="{9AD902B6-1500-4D38-912A-89B961011632}"/>
    <dgm:cxn modelId="{B442F7DE-7499-470C-BF71-5935EF3B9B11}" type="presOf" srcId="{A6D5C46D-4277-491B-A164-075997D3CE91}" destId="{ABF069F9-5AA0-40C4-8BCF-D9F6622659CD}" srcOrd="0" destOrd="0" presId="urn:microsoft.com/office/officeart/2005/8/layout/hierarchy3"/>
    <dgm:cxn modelId="{69C9E37D-B69F-48C9-9CAF-55BA338E4CCA}" type="presOf" srcId="{B898D0F3-2D7A-4334-8E5F-0CDCD62E06BD}" destId="{283C5AF6-5F8F-4080-8683-ECD0FA50B68C}" srcOrd="1" destOrd="0" presId="urn:microsoft.com/office/officeart/2005/8/layout/hierarchy3"/>
    <dgm:cxn modelId="{E2BDE45E-0A46-46A9-BE5E-C48B73F9172B}" srcId="{667147FD-B5AC-465A-AE4A-0DAA6A0C8C9F}" destId="{19CECC00-126A-45CC-8288-390F118E7BB0}" srcOrd="1" destOrd="0" parTransId="{A6D5C46D-4277-491B-A164-075997D3CE91}" sibTransId="{53058158-39D9-413C-AF3E-B415A222B758}"/>
    <dgm:cxn modelId="{6927A7A0-E6F5-45E0-A2F7-747E0D573B74}" type="presOf" srcId="{667147FD-B5AC-465A-AE4A-0DAA6A0C8C9F}" destId="{7DFAA19B-2170-4ECB-8279-F4DB518F31F6}" srcOrd="1" destOrd="0" presId="urn:microsoft.com/office/officeart/2005/8/layout/hierarchy3"/>
    <dgm:cxn modelId="{60632721-C3AC-4489-9712-46F15AFE2F61}" srcId="{38BED1ED-649A-4814-8B49-D80AB0FBBD4C}" destId="{90C629A7-4DBF-4864-8366-5F90F4AC19D2}" srcOrd="3" destOrd="0" parTransId="{5E0752EC-FA41-4BF6-81A3-FF3F5A622B04}" sibTransId="{6D922A9B-2F00-4E3D-8751-FE3B0C91359A}"/>
    <dgm:cxn modelId="{B2188EAC-2788-4282-AB0B-06439572A402}" type="presOf" srcId="{90C629A7-4DBF-4864-8366-5F90F4AC19D2}" destId="{4041764B-0CF7-4C38-A39F-2E0EDD587A6F}" srcOrd="1" destOrd="0" presId="urn:microsoft.com/office/officeart/2005/8/layout/hierarchy3"/>
    <dgm:cxn modelId="{0B5727E1-ACE0-47E1-BAE5-B0FF7414B03A}" srcId="{38BED1ED-649A-4814-8B49-D80AB0FBBD4C}" destId="{B898D0F3-2D7A-4334-8E5F-0CDCD62E06BD}" srcOrd="4" destOrd="0" parTransId="{CD3317E2-C164-4F0C-99E8-7A210A01C95F}" sibTransId="{62178E7E-F189-456B-B623-E904AB415ABF}"/>
    <dgm:cxn modelId="{2941C59D-7B22-4555-8E6D-6D63D52B306E}" type="presOf" srcId="{0E98A87F-E87B-4901-A1E9-1E362DCC3B85}" destId="{15B7B0E6-EACE-4421-9AE8-9C2FFF4647C8}" srcOrd="0" destOrd="0" presId="urn:microsoft.com/office/officeart/2005/8/layout/hierarchy3"/>
    <dgm:cxn modelId="{D74CD881-91F8-4BCD-88A1-B1FF8A8844AB}" type="presOf" srcId="{B898D0F3-2D7A-4334-8E5F-0CDCD62E06BD}" destId="{3DE31576-BC29-4572-8DF6-635F2D70DD05}" srcOrd="0" destOrd="0" presId="urn:microsoft.com/office/officeart/2005/8/layout/hierarchy3"/>
    <dgm:cxn modelId="{8F848D05-5B76-41F5-9356-18206BBB1A27}" type="presOf" srcId="{90C629A7-4DBF-4864-8366-5F90F4AC19D2}" destId="{7A634E44-BD1B-4C40-BF8E-5BC87EBD13C3}" srcOrd="0" destOrd="0" presId="urn:microsoft.com/office/officeart/2005/8/layout/hierarchy3"/>
    <dgm:cxn modelId="{DBBDF23A-A0A4-4FEF-BF43-3F497BFA38A1}" type="presOf" srcId="{D2895CBF-71BB-42C5-9460-0C25A2659BBB}" destId="{5B4B1F62-7DD7-435B-819C-D797E80F3A3E}" srcOrd="0" destOrd="0" presId="urn:microsoft.com/office/officeart/2005/8/layout/hierarchy3"/>
    <dgm:cxn modelId="{DD5CBA5B-DF61-498D-BFC3-34CA1894D4E4}" type="presOf" srcId="{66BEF696-9D64-4679-B960-EC8B8B4F807B}" destId="{FFE246DE-538E-4E7E-9AB0-7D4115D11130}" srcOrd="0" destOrd="0" presId="urn:microsoft.com/office/officeart/2005/8/layout/hierarchy3"/>
    <dgm:cxn modelId="{8874CAC9-6A56-40B6-B23C-252BCB1F0753}" type="presOf" srcId="{C4A3A00A-99F2-4DB5-9686-F00593834192}" destId="{8CC5B50C-85A9-48BB-9B7D-E649357B01AB}" srcOrd="0" destOrd="0" presId="urn:microsoft.com/office/officeart/2005/8/layout/hierarchy3"/>
    <dgm:cxn modelId="{B387519E-2CBE-4399-B5DA-D229CDF07A7F}" type="presOf" srcId="{54BE0221-61E7-4082-A6AE-AF022CCACEEA}" destId="{5408589A-E1FF-4EAE-B62F-F43DD71F0F2E}" srcOrd="0" destOrd="0" presId="urn:microsoft.com/office/officeart/2005/8/layout/hierarchy3"/>
    <dgm:cxn modelId="{A5113250-1647-4A1A-AB1B-14619E351D2D}" srcId="{667147FD-B5AC-465A-AE4A-0DAA6A0C8C9F}" destId="{54BE0221-61E7-4082-A6AE-AF022CCACEEA}" srcOrd="2" destOrd="0" parTransId="{66BEF696-9D64-4679-B960-EC8B8B4F807B}" sibTransId="{316BD3CC-ACA6-47F3-A51F-CBCD75DF3869}"/>
    <dgm:cxn modelId="{58168A9B-273D-4719-9BE9-008252EC404D}" type="presOf" srcId="{24D5343D-28CB-4195-8CD7-9B5F5FA0331E}" destId="{866F2249-2DEE-4067-AA41-1555D65FA515}" srcOrd="1" destOrd="0" presId="urn:microsoft.com/office/officeart/2005/8/layout/hierarchy3"/>
    <dgm:cxn modelId="{F96521DE-FA55-4C15-BA38-08851B7D1307}" type="presOf" srcId="{18B623E6-5FF7-4123-8CCF-4733EE0DA5DA}" destId="{3B3D0CA3-3CA7-4DB7-A6FB-9316DBF2CCCA}" srcOrd="0" destOrd="0" presId="urn:microsoft.com/office/officeart/2005/8/layout/hierarchy3"/>
    <dgm:cxn modelId="{23C94D1B-FA84-478D-BBE5-E147C03E59DE}" type="presOf" srcId="{9910773D-9736-4AB9-AF67-3414CAB28625}" destId="{32FB3223-ACCF-482C-8561-07D907D4822C}" srcOrd="1" destOrd="0" presId="urn:microsoft.com/office/officeart/2005/8/layout/hierarchy3"/>
    <dgm:cxn modelId="{25FEDD7C-1D54-4A6B-9EB0-C3857B89EE28}" type="presOf" srcId="{24D5343D-28CB-4195-8CD7-9B5F5FA0331E}" destId="{5AB195D4-AE0C-40B4-958E-58A40EAFE1CC}" srcOrd="0" destOrd="0" presId="urn:microsoft.com/office/officeart/2005/8/layout/hierarchy3"/>
    <dgm:cxn modelId="{C724C566-37DA-4557-B50D-4CF990EE0390}" srcId="{38BED1ED-649A-4814-8B49-D80AB0FBBD4C}" destId="{24D5343D-28CB-4195-8CD7-9B5F5FA0331E}" srcOrd="2" destOrd="0" parTransId="{8A5D48D5-6511-46D3-92A3-7962D385BA63}" sibTransId="{38AD89A2-5DA3-483A-A8E8-C61A7E4AF045}"/>
    <dgm:cxn modelId="{B229277F-2C00-4A10-A5BA-58CE37215C7B}" srcId="{667147FD-B5AC-465A-AE4A-0DAA6A0C8C9F}" destId="{0E98A87F-E87B-4901-A1E9-1E362DCC3B85}" srcOrd="5" destOrd="0" parTransId="{D2895CBF-71BB-42C5-9460-0C25A2659BBB}" sibTransId="{65AD2954-4060-417F-A981-B4EA46E6E315}"/>
    <dgm:cxn modelId="{B5557E9A-D0F9-479C-A513-9675471DD101}" type="presOf" srcId="{19CECC00-126A-45CC-8288-390F118E7BB0}" destId="{AC5FAE13-B568-4963-9588-5D9B687F0860}" srcOrd="0" destOrd="0" presId="urn:microsoft.com/office/officeart/2005/8/layout/hierarchy3"/>
    <dgm:cxn modelId="{4B48B76D-ED73-47B5-BFAD-6F80C9716DF6}" srcId="{667147FD-B5AC-465A-AE4A-0DAA6A0C8C9F}" destId="{2A8B0101-A682-4876-9894-27E98522B048}" srcOrd="0" destOrd="0" parTransId="{18B623E6-5FF7-4123-8CCF-4733EE0DA5DA}" sibTransId="{28E49211-2FBE-4023-8453-76A88AE12289}"/>
    <dgm:cxn modelId="{22B69F5B-7E29-4931-8EDB-460D7FE926D9}" type="presOf" srcId="{970F6CCE-C2FF-49EE-A382-BC091EA8C337}" destId="{E360A997-2A97-4B10-BD29-DF69FB621B8D}" srcOrd="0" destOrd="0" presId="urn:microsoft.com/office/officeart/2005/8/layout/hierarchy3"/>
    <dgm:cxn modelId="{AAECE233-A926-4EF6-B47A-5EEF3F5C51B6}" type="presOf" srcId="{667147FD-B5AC-465A-AE4A-0DAA6A0C8C9F}" destId="{815AED2C-D733-46CA-A18B-E514B18DAAED}" srcOrd="0" destOrd="0" presId="urn:microsoft.com/office/officeart/2005/8/layout/hierarchy3"/>
    <dgm:cxn modelId="{BD7E8A4F-93BA-46B0-A00B-7CA3A5742D32}" type="presOf" srcId="{2A8B0101-A682-4876-9894-27E98522B048}" destId="{69164938-F36C-447D-933A-D0BC569FA0B5}" srcOrd="0" destOrd="0" presId="urn:microsoft.com/office/officeart/2005/8/layout/hierarchy3"/>
    <dgm:cxn modelId="{E2BB28FE-1216-4485-BE61-E9EC1398FE58}" srcId="{667147FD-B5AC-465A-AE4A-0DAA6A0C8C9F}" destId="{4F0CCEDA-2937-4EC9-A072-2A07A250F0BD}" srcOrd="4" destOrd="0" parTransId="{C4A3A00A-99F2-4DB5-9686-F00593834192}" sibTransId="{CACC1486-C653-480D-9AF0-72C0A16455A6}"/>
    <dgm:cxn modelId="{6FB61FAE-064D-4ABF-8FF6-283922413507}" type="presOf" srcId="{38BED1ED-649A-4814-8B49-D80AB0FBBD4C}" destId="{84D0FCAF-A4C9-476D-9C0E-744A407AF74C}" srcOrd="0" destOrd="0" presId="urn:microsoft.com/office/officeart/2005/8/layout/hierarchy3"/>
    <dgm:cxn modelId="{D733FEDB-0A67-4E2B-B508-37CABA5E8025}" srcId="{667147FD-B5AC-465A-AE4A-0DAA6A0C8C9F}" destId="{970F6CCE-C2FF-49EE-A382-BC091EA8C337}" srcOrd="3" destOrd="0" parTransId="{4AA3EE4D-FB98-4C4C-AB89-9AF193E9F076}" sibTransId="{CE55F6B7-D90A-4E29-AFC5-2D87D8E4040B}"/>
    <dgm:cxn modelId="{2A4D15DA-8A4D-498F-974B-C968370D402D}" srcId="{38BED1ED-649A-4814-8B49-D80AB0FBBD4C}" destId="{9910773D-9736-4AB9-AF67-3414CAB28625}" srcOrd="0" destOrd="0" parTransId="{D67C9FFB-89D9-4FE3-8D85-D31DB91C3D95}" sibTransId="{940F4084-613A-40FF-91D7-9E10DB28FB7C}"/>
    <dgm:cxn modelId="{F2F645C5-5C26-4B25-972C-E5761CCD1C25}" type="presOf" srcId="{4F0CCEDA-2937-4EC9-A072-2A07A250F0BD}" destId="{5A038740-D7BD-4010-B115-E590AADF5BAE}" srcOrd="0" destOrd="0" presId="urn:microsoft.com/office/officeart/2005/8/layout/hierarchy3"/>
    <dgm:cxn modelId="{110B1F17-B13F-4575-A3ED-ECE35CDF983D}" type="presParOf" srcId="{84D0FCAF-A4C9-476D-9C0E-744A407AF74C}" destId="{390861B7-BE6A-4244-80B1-0E5365AD544E}" srcOrd="0" destOrd="0" presId="urn:microsoft.com/office/officeart/2005/8/layout/hierarchy3"/>
    <dgm:cxn modelId="{027D0077-F004-45F3-8364-6231D00BBD54}" type="presParOf" srcId="{390861B7-BE6A-4244-80B1-0E5365AD544E}" destId="{B41BB941-F824-49DC-8625-559C902EB78E}" srcOrd="0" destOrd="0" presId="urn:microsoft.com/office/officeart/2005/8/layout/hierarchy3"/>
    <dgm:cxn modelId="{8C85E6B9-14BC-4555-87ED-108161D6D8C6}" type="presParOf" srcId="{B41BB941-F824-49DC-8625-559C902EB78E}" destId="{5BD3C1A8-1FCF-41AF-BB04-0AE32D532F7E}" srcOrd="0" destOrd="0" presId="urn:microsoft.com/office/officeart/2005/8/layout/hierarchy3"/>
    <dgm:cxn modelId="{ACA12DED-5CFE-47AC-A815-C5F16276E609}" type="presParOf" srcId="{B41BB941-F824-49DC-8625-559C902EB78E}" destId="{32FB3223-ACCF-482C-8561-07D907D4822C}" srcOrd="1" destOrd="0" presId="urn:microsoft.com/office/officeart/2005/8/layout/hierarchy3"/>
    <dgm:cxn modelId="{D16B0D29-AC58-47D0-A220-28DBEF4D8505}" type="presParOf" srcId="{390861B7-BE6A-4244-80B1-0E5365AD544E}" destId="{3088FAFA-E70C-48F0-9E8B-C019F8C3A637}" srcOrd="1" destOrd="0" presId="urn:microsoft.com/office/officeart/2005/8/layout/hierarchy3"/>
    <dgm:cxn modelId="{38786C3D-3328-4D2F-9469-7F42D9D6DBAE}" type="presParOf" srcId="{84D0FCAF-A4C9-476D-9C0E-744A407AF74C}" destId="{B75D1F38-668D-467B-9931-21C8F21F1D04}" srcOrd="1" destOrd="0" presId="urn:microsoft.com/office/officeart/2005/8/layout/hierarchy3"/>
    <dgm:cxn modelId="{732B0D80-096D-45C5-97F5-40974AC218A0}" type="presParOf" srcId="{B75D1F38-668D-467B-9931-21C8F21F1D04}" destId="{C7BA33B3-DDAA-4E12-A26F-B56E8C3ADDB4}" srcOrd="0" destOrd="0" presId="urn:microsoft.com/office/officeart/2005/8/layout/hierarchy3"/>
    <dgm:cxn modelId="{5500F27D-0E9F-459A-A9AF-EF64F02A24B2}" type="presParOf" srcId="{C7BA33B3-DDAA-4E12-A26F-B56E8C3ADDB4}" destId="{815AED2C-D733-46CA-A18B-E514B18DAAED}" srcOrd="0" destOrd="0" presId="urn:microsoft.com/office/officeart/2005/8/layout/hierarchy3"/>
    <dgm:cxn modelId="{37EF5FB0-8A69-41D7-B71E-77E132BFD30A}" type="presParOf" srcId="{C7BA33B3-DDAA-4E12-A26F-B56E8C3ADDB4}" destId="{7DFAA19B-2170-4ECB-8279-F4DB518F31F6}" srcOrd="1" destOrd="0" presId="urn:microsoft.com/office/officeart/2005/8/layout/hierarchy3"/>
    <dgm:cxn modelId="{34BA0942-D873-4B1F-AA79-8DE3A27EED99}" type="presParOf" srcId="{B75D1F38-668D-467B-9931-21C8F21F1D04}" destId="{C6EB0947-A193-42B7-B4AB-AFE13DAD742C}" srcOrd="1" destOrd="0" presId="urn:microsoft.com/office/officeart/2005/8/layout/hierarchy3"/>
    <dgm:cxn modelId="{5E03FBC7-9E01-40D4-9F5E-ABB752D33510}" type="presParOf" srcId="{C6EB0947-A193-42B7-B4AB-AFE13DAD742C}" destId="{3B3D0CA3-3CA7-4DB7-A6FB-9316DBF2CCCA}" srcOrd="0" destOrd="0" presId="urn:microsoft.com/office/officeart/2005/8/layout/hierarchy3"/>
    <dgm:cxn modelId="{FB6E34C5-E805-4010-9BC8-A0F977B60990}" type="presParOf" srcId="{C6EB0947-A193-42B7-B4AB-AFE13DAD742C}" destId="{69164938-F36C-447D-933A-D0BC569FA0B5}" srcOrd="1" destOrd="0" presId="urn:microsoft.com/office/officeart/2005/8/layout/hierarchy3"/>
    <dgm:cxn modelId="{8CB6A933-D133-4305-ADFF-72FD20E09AB8}" type="presParOf" srcId="{C6EB0947-A193-42B7-B4AB-AFE13DAD742C}" destId="{ABF069F9-5AA0-40C4-8BCF-D9F6622659CD}" srcOrd="2" destOrd="0" presId="urn:microsoft.com/office/officeart/2005/8/layout/hierarchy3"/>
    <dgm:cxn modelId="{F929D75E-CB64-4D2E-B670-06059C9AA1F0}" type="presParOf" srcId="{C6EB0947-A193-42B7-B4AB-AFE13DAD742C}" destId="{AC5FAE13-B568-4963-9588-5D9B687F0860}" srcOrd="3" destOrd="0" presId="urn:microsoft.com/office/officeart/2005/8/layout/hierarchy3"/>
    <dgm:cxn modelId="{3C65A011-8E06-4DAE-B887-639910EB377C}" type="presParOf" srcId="{C6EB0947-A193-42B7-B4AB-AFE13DAD742C}" destId="{FFE246DE-538E-4E7E-9AB0-7D4115D11130}" srcOrd="4" destOrd="0" presId="urn:microsoft.com/office/officeart/2005/8/layout/hierarchy3"/>
    <dgm:cxn modelId="{CD1348A0-2B9A-4DD9-A9CE-523C3630A7DC}" type="presParOf" srcId="{C6EB0947-A193-42B7-B4AB-AFE13DAD742C}" destId="{5408589A-E1FF-4EAE-B62F-F43DD71F0F2E}" srcOrd="5" destOrd="0" presId="urn:microsoft.com/office/officeart/2005/8/layout/hierarchy3"/>
    <dgm:cxn modelId="{616A4278-1EA5-4FD9-A3C4-DA9191AF6625}" type="presParOf" srcId="{C6EB0947-A193-42B7-B4AB-AFE13DAD742C}" destId="{E16BB912-1F9F-463B-AE6A-CFCE9BEB55EF}" srcOrd="6" destOrd="0" presId="urn:microsoft.com/office/officeart/2005/8/layout/hierarchy3"/>
    <dgm:cxn modelId="{3E37B120-A11F-47C5-AA70-F71F140CACD7}" type="presParOf" srcId="{C6EB0947-A193-42B7-B4AB-AFE13DAD742C}" destId="{E360A997-2A97-4B10-BD29-DF69FB621B8D}" srcOrd="7" destOrd="0" presId="urn:microsoft.com/office/officeart/2005/8/layout/hierarchy3"/>
    <dgm:cxn modelId="{4FA7BB8E-8B05-445F-B05E-BD44F4A0A6D0}" type="presParOf" srcId="{C6EB0947-A193-42B7-B4AB-AFE13DAD742C}" destId="{8CC5B50C-85A9-48BB-9B7D-E649357B01AB}" srcOrd="8" destOrd="0" presId="urn:microsoft.com/office/officeart/2005/8/layout/hierarchy3"/>
    <dgm:cxn modelId="{7A420415-AA13-4B26-B87E-A56F2ABF1C05}" type="presParOf" srcId="{C6EB0947-A193-42B7-B4AB-AFE13DAD742C}" destId="{5A038740-D7BD-4010-B115-E590AADF5BAE}" srcOrd="9" destOrd="0" presId="urn:microsoft.com/office/officeart/2005/8/layout/hierarchy3"/>
    <dgm:cxn modelId="{475B5417-19D5-48DE-9C3A-8AEB96FF76F1}" type="presParOf" srcId="{C6EB0947-A193-42B7-B4AB-AFE13DAD742C}" destId="{5B4B1F62-7DD7-435B-819C-D797E80F3A3E}" srcOrd="10" destOrd="0" presId="urn:microsoft.com/office/officeart/2005/8/layout/hierarchy3"/>
    <dgm:cxn modelId="{962632A8-099D-41DA-95C8-21D63BF00C4A}" type="presParOf" srcId="{C6EB0947-A193-42B7-B4AB-AFE13DAD742C}" destId="{15B7B0E6-EACE-4421-9AE8-9C2FFF4647C8}" srcOrd="11" destOrd="0" presId="urn:microsoft.com/office/officeart/2005/8/layout/hierarchy3"/>
    <dgm:cxn modelId="{481F20BF-A1E0-464D-A99E-5C8216DA654B}" type="presParOf" srcId="{84D0FCAF-A4C9-476D-9C0E-744A407AF74C}" destId="{CEE81999-541F-483C-AE61-39D0B6709392}" srcOrd="2" destOrd="0" presId="urn:microsoft.com/office/officeart/2005/8/layout/hierarchy3"/>
    <dgm:cxn modelId="{01DD4835-703C-4BB7-8FDD-16FF34E20FF2}" type="presParOf" srcId="{CEE81999-541F-483C-AE61-39D0B6709392}" destId="{83F45779-E716-4756-9865-6FC834DBDEEB}" srcOrd="0" destOrd="0" presId="urn:microsoft.com/office/officeart/2005/8/layout/hierarchy3"/>
    <dgm:cxn modelId="{1E3A72E1-7EB0-43F4-B2C5-7F9F6DAA44CF}" type="presParOf" srcId="{83F45779-E716-4756-9865-6FC834DBDEEB}" destId="{5AB195D4-AE0C-40B4-958E-58A40EAFE1CC}" srcOrd="0" destOrd="0" presId="urn:microsoft.com/office/officeart/2005/8/layout/hierarchy3"/>
    <dgm:cxn modelId="{842088FB-6371-434B-BED9-BE49685A4960}" type="presParOf" srcId="{83F45779-E716-4756-9865-6FC834DBDEEB}" destId="{866F2249-2DEE-4067-AA41-1555D65FA515}" srcOrd="1" destOrd="0" presId="urn:microsoft.com/office/officeart/2005/8/layout/hierarchy3"/>
    <dgm:cxn modelId="{7C488BDB-1387-42E4-8B5F-162ADB22B021}" type="presParOf" srcId="{CEE81999-541F-483C-AE61-39D0B6709392}" destId="{B4047BAF-5A95-46AD-92AD-1B649641C555}" srcOrd="1" destOrd="0" presId="urn:microsoft.com/office/officeart/2005/8/layout/hierarchy3"/>
    <dgm:cxn modelId="{E314CB79-B2FD-4503-A90E-820A581A5AEA}" type="presParOf" srcId="{84D0FCAF-A4C9-476D-9C0E-744A407AF74C}" destId="{251CD242-A8B3-46AC-A680-19D1CC7DFA03}" srcOrd="3" destOrd="0" presId="urn:microsoft.com/office/officeart/2005/8/layout/hierarchy3"/>
    <dgm:cxn modelId="{B879940F-6698-4CF3-973A-52797EB0C4EC}" type="presParOf" srcId="{251CD242-A8B3-46AC-A680-19D1CC7DFA03}" destId="{77FBC880-3CCC-4AAB-A2FF-43AB85198527}" srcOrd="0" destOrd="0" presId="urn:microsoft.com/office/officeart/2005/8/layout/hierarchy3"/>
    <dgm:cxn modelId="{1D27BC83-7FC4-4736-A29F-C488070F1D23}" type="presParOf" srcId="{77FBC880-3CCC-4AAB-A2FF-43AB85198527}" destId="{7A634E44-BD1B-4C40-BF8E-5BC87EBD13C3}" srcOrd="0" destOrd="0" presId="urn:microsoft.com/office/officeart/2005/8/layout/hierarchy3"/>
    <dgm:cxn modelId="{E16F2074-A8E4-4AE3-AF33-69ABD672BF00}" type="presParOf" srcId="{77FBC880-3CCC-4AAB-A2FF-43AB85198527}" destId="{4041764B-0CF7-4C38-A39F-2E0EDD587A6F}" srcOrd="1" destOrd="0" presId="urn:microsoft.com/office/officeart/2005/8/layout/hierarchy3"/>
    <dgm:cxn modelId="{8C57409F-87B1-482B-88C5-274E453FF06D}" type="presParOf" srcId="{251CD242-A8B3-46AC-A680-19D1CC7DFA03}" destId="{E1EF7F7E-8C9E-4DCB-9C84-2AD28EDD427A}" srcOrd="1" destOrd="0" presId="urn:microsoft.com/office/officeart/2005/8/layout/hierarchy3"/>
    <dgm:cxn modelId="{64EC7D6D-6D8A-44CF-B0F2-BC230A62958C}" type="presParOf" srcId="{84D0FCAF-A4C9-476D-9C0E-744A407AF74C}" destId="{EC966656-54F3-4990-AF0E-445D304A243B}" srcOrd="4" destOrd="0" presId="urn:microsoft.com/office/officeart/2005/8/layout/hierarchy3"/>
    <dgm:cxn modelId="{4D49BD8E-D4DB-45DA-B467-752D74C64C27}" type="presParOf" srcId="{EC966656-54F3-4990-AF0E-445D304A243B}" destId="{CDEA77D5-D25A-418B-9A41-306FC87F573F}" srcOrd="0" destOrd="0" presId="urn:microsoft.com/office/officeart/2005/8/layout/hierarchy3"/>
    <dgm:cxn modelId="{B1D5B215-39F0-4440-B757-846CD674B597}" type="presParOf" srcId="{CDEA77D5-D25A-418B-9A41-306FC87F573F}" destId="{3DE31576-BC29-4572-8DF6-635F2D70DD05}" srcOrd="0" destOrd="0" presId="urn:microsoft.com/office/officeart/2005/8/layout/hierarchy3"/>
    <dgm:cxn modelId="{ABD2C10D-1E30-4D55-AB82-556C587E7F54}" type="presParOf" srcId="{CDEA77D5-D25A-418B-9A41-306FC87F573F}" destId="{283C5AF6-5F8F-4080-8683-ECD0FA50B68C}" srcOrd="1" destOrd="0" presId="urn:microsoft.com/office/officeart/2005/8/layout/hierarchy3"/>
    <dgm:cxn modelId="{C0C23CB3-2A14-4103-8341-F68D68F3027D}" type="presParOf" srcId="{EC966656-54F3-4990-AF0E-445D304A243B}" destId="{8DDB19BC-8EA5-4E57-9B31-575538A4B7A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C1A8-1FCF-41AF-BB04-0AE32D532F7E}">
      <dsp:nvSpPr>
        <dsp:cNvPr id="0" name=""/>
        <dsp:cNvSpPr/>
      </dsp:nvSpPr>
      <dsp:spPr>
        <a:xfrm>
          <a:off x="0" y="202417"/>
          <a:ext cx="1640316" cy="1192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Совет депутатов муниципального образования г.Кировск с подведомственной территорией</a:t>
          </a:r>
        </a:p>
      </dsp:txBody>
      <dsp:txXfrm>
        <a:off x="34924" y="237341"/>
        <a:ext cx="1570468" cy="1122538"/>
      </dsp:txXfrm>
    </dsp:sp>
    <dsp:sp modelId="{815AED2C-D733-46CA-A18B-E514B18DAAED}">
      <dsp:nvSpPr>
        <dsp:cNvPr id="0" name=""/>
        <dsp:cNvSpPr/>
      </dsp:nvSpPr>
      <dsp:spPr>
        <a:xfrm>
          <a:off x="3003901" y="209435"/>
          <a:ext cx="1638701" cy="1232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Администрация города Кировска </a:t>
          </a:r>
          <a:r>
            <a:rPr lang="ru-RU" sz="1400" kern="1200" dirty="0"/>
            <a:t>с подведомственной территорией</a:t>
          </a:r>
        </a:p>
      </dsp:txBody>
      <dsp:txXfrm>
        <a:off x="3039996" y="245530"/>
        <a:ext cx="1566511" cy="1160184"/>
      </dsp:txXfrm>
    </dsp:sp>
    <dsp:sp modelId="{3B3D0CA3-3CA7-4DB7-A6FB-9316DBF2CCCA}">
      <dsp:nvSpPr>
        <dsp:cNvPr id="0" name=""/>
        <dsp:cNvSpPr/>
      </dsp:nvSpPr>
      <dsp:spPr>
        <a:xfrm>
          <a:off x="3167772" y="1441810"/>
          <a:ext cx="421989" cy="50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929"/>
              </a:lnTo>
              <a:lnTo>
                <a:pt x="421989" y="502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4938-F36C-447D-933A-D0BC569FA0B5}">
      <dsp:nvSpPr>
        <dsp:cNvPr id="0" name=""/>
        <dsp:cNvSpPr/>
      </dsp:nvSpPr>
      <dsp:spPr>
        <a:xfrm>
          <a:off x="3589761" y="1697395"/>
          <a:ext cx="2092294" cy="49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образования города Кировска»</a:t>
          </a:r>
          <a:endParaRPr lang="ru-RU" sz="900" kern="1200" dirty="0"/>
        </a:p>
      </dsp:txBody>
      <dsp:txXfrm>
        <a:off x="3604250" y="1711884"/>
        <a:ext cx="2063316" cy="465711"/>
      </dsp:txXfrm>
    </dsp:sp>
    <dsp:sp modelId="{ABF069F9-5AA0-40C4-8BCF-D9F6622659CD}">
      <dsp:nvSpPr>
        <dsp:cNvPr id="0" name=""/>
        <dsp:cNvSpPr/>
      </dsp:nvSpPr>
      <dsp:spPr>
        <a:xfrm>
          <a:off x="3167772" y="1441810"/>
          <a:ext cx="421989" cy="1116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542"/>
              </a:lnTo>
              <a:lnTo>
                <a:pt x="421989" y="11165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FAE13-B568-4963-9588-5D9B687F0860}">
      <dsp:nvSpPr>
        <dsp:cNvPr id="0" name=""/>
        <dsp:cNvSpPr/>
      </dsp:nvSpPr>
      <dsp:spPr>
        <a:xfrm>
          <a:off x="3589761" y="2352399"/>
          <a:ext cx="2024642" cy="411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Кировским городским хозяйством»</a:t>
          </a:r>
          <a:endParaRPr lang="ru-RU" sz="900" kern="1200" dirty="0"/>
        </a:p>
      </dsp:txBody>
      <dsp:txXfrm>
        <a:off x="3601825" y="2364463"/>
        <a:ext cx="2000514" cy="387779"/>
      </dsp:txXfrm>
    </dsp:sp>
    <dsp:sp modelId="{FFE246DE-538E-4E7E-9AB0-7D4115D11130}">
      <dsp:nvSpPr>
        <dsp:cNvPr id="0" name=""/>
        <dsp:cNvSpPr/>
      </dsp:nvSpPr>
      <dsp:spPr>
        <a:xfrm>
          <a:off x="3167772" y="1441810"/>
          <a:ext cx="421989" cy="1644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163"/>
              </a:lnTo>
              <a:lnTo>
                <a:pt x="421989" y="1644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589A-E1FF-4EAE-B62F-F43DD71F0F2E}">
      <dsp:nvSpPr>
        <dsp:cNvPr id="0" name=""/>
        <dsp:cNvSpPr/>
      </dsp:nvSpPr>
      <dsp:spPr>
        <a:xfrm>
          <a:off x="3589761" y="2886120"/>
          <a:ext cx="2056402" cy="39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Муниципальное </a:t>
          </a:r>
          <a:r>
            <a:rPr lang="ru-RU" sz="900" kern="1200" dirty="0" smtClean="0"/>
            <a:t>казенное </a:t>
          </a:r>
          <a:r>
            <a:rPr lang="ru-RU" sz="900" kern="1200" dirty="0"/>
            <a:t>учреждение "Управление </a:t>
          </a:r>
          <a:r>
            <a:rPr lang="ru-RU" sz="900" kern="1200" dirty="0" smtClean="0"/>
            <a:t>культуры  города </a:t>
          </a:r>
          <a:r>
            <a:rPr lang="ru-RU" sz="900" kern="1200" dirty="0"/>
            <a:t>Кировска"</a:t>
          </a:r>
        </a:p>
      </dsp:txBody>
      <dsp:txXfrm>
        <a:off x="3601468" y="2897827"/>
        <a:ext cx="2032988" cy="376293"/>
      </dsp:txXfrm>
    </dsp:sp>
    <dsp:sp modelId="{E16BB912-1F9F-463B-AE6A-CFCE9BEB55EF}">
      <dsp:nvSpPr>
        <dsp:cNvPr id="0" name=""/>
        <dsp:cNvSpPr/>
      </dsp:nvSpPr>
      <dsp:spPr>
        <a:xfrm>
          <a:off x="3167772" y="1441810"/>
          <a:ext cx="421989" cy="2227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812"/>
              </a:lnTo>
              <a:lnTo>
                <a:pt x="421989" y="2227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0A997-2A97-4B10-BD29-DF69FB621B8D}">
      <dsp:nvSpPr>
        <dsp:cNvPr id="0" name=""/>
        <dsp:cNvSpPr/>
      </dsp:nvSpPr>
      <dsp:spPr>
        <a:xfrm>
          <a:off x="3589761" y="3463368"/>
          <a:ext cx="2043531" cy="412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 физической  культуры, спорта  и туризма  города Кировска»</a:t>
          </a:r>
          <a:endParaRPr lang="ru-RU" sz="900" kern="1200" dirty="0"/>
        </a:p>
      </dsp:txBody>
      <dsp:txXfrm>
        <a:off x="3601843" y="3475450"/>
        <a:ext cx="2019367" cy="388345"/>
      </dsp:txXfrm>
    </dsp:sp>
    <dsp:sp modelId="{8CC5B50C-85A9-48BB-9B7D-E649357B01AB}">
      <dsp:nvSpPr>
        <dsp:cNvPr id="0" name=""/>
        <dsp:cNvSpPr/>
      </dsp:nvSpPr>
      <dsp:spPr>
        <a:xfrm>
          <a:off x="3167772" y="1441810"/>
          <a:ext cx="421989" cy="2806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6283"/>
              </a:lnTo>
              <a:lnTo>
                <a:pt x="421989" y="2806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8740-D7BD-4010-B115-E590AADF5BAE}">
      <dsp:nvSpPr>
        <dsp:cNvPr id="0" name=""/>
        <dsp:cNvSpPr/>
      </dsp:nvSpPr>
      <dsp:spPr>
        <a:xfrm>
          <a:off x="3589761" y="4026289"/>
          <a:ext cx="2000290" cy="44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 « Управление  по делам  гражданской обороны и чрезвычайным ситуациям»</a:t>
          </a:r>
          <a:endParaRPr lang="ru-RU" sz="900" kern="1200" dirty="0"/>
        </a:p>
      </dsp:txBody>
      <dsp:txXfrm>
        <a:off x="3602754" y="4039282"/>
        <a:ext cx="1974304" cy="417622"/>
      </dsp:txXfrm>
    </dsp:sp>
    <dsp:sp modelId="{5B4B1F62-7DD7-435B-819C-D797E80F3A3E}">
      <dsp:nvSpPr>
        <dsp:cNvPr id="0" name=""/>
        <dsp:cNvSpPr/>
      </dsp:nvSpPr>
      <dsp:spPr>
        <a:xfrm>
          <a:off x="3167772" y="1441810"/>
          <a:ext cx="421989" cy="343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461"/>
              </a:lnTo>
              <a:lnTo>
                <a:pt x="421989" y="3439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7B0E6-EACE-4421-9AE8-9C2FFF4647C8}">
      <dsp:nvSpPr>
        <dsp:cNvPr id="0" name=""/>
        <dsp:cNvSpPr/>
      </dsp:nvSpPr>
      <dsp:spPr>
        <a:xfrm>
          <a:off x="3589761" y="4608513"/>
          <a:ext cx="2049950" cy="545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«Многофункциональный центр предоставления государственных и муниципальных услуг города Кировска»</a:t>
          </a:r>
          <a:endParaRPr lang="ru-RU" sz="900" kern="1200" dirty="0"/>
        </a:p>
      </dsp:txBody>
      <dsp:txXfrm>
        <a:off x="3605739" y="4624491"/>
        <a:ext cx="2017994" cy="513562"/>
      </dsp:txXfrm>
    </dsp:sp>
    <dsp:sp modelId="{5AB195D4-AE0C-40B4-958E-58A40EAFE1CC}">
      <dsp:nvSpPr>
        <dsp:cNvPr id="0" name=""/>
        <dsp:cNvSpPr/>
      </dsp:nvSpPr>
      <dsp:spPr>
        <a:xfrm>
          <a:off x="6475049" y="211479"/>
          <a:ext cx="1363530" cy="1275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Финансово-экономическое управление администрации города Кировска</a:t>
          </a:r>
        </a:p>
      </dsp:txBody>
      <dsp:txXfrm>
        <a:off x="6512401" y="248831"/>
        <a:ext cx="1288826" cy="1200575"/>
      </dsp:txXfrm>
    </dsp:sp>
    <dsp:sp modelId="{7A634E44-BD1B-4C40-BF8E-5BC87EBD13C3}">
      <dsp:nvSpPr>
        <dsp:cNvPr id="0" name=""/>
        <dsp:cNvSpPr/>
      </dsp:nvSpPr>
      <dsp:spPr>
        <a:xfrm>
          <a:off x="4873939" y="175478"/>
          <a:ext cx="1468492" cy="1328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Комитет по управлению муниципальной собственностью администрации города Кировска</a:t>
          </a:r>
        </a:p>
      </dsp:txBody>
      <dsp:txXfrm>
        <a:off x="4912861" y="214400"/>
        <a:ext cx="1390648" cy="1251065"/>
      </dsp:txXfrm>
    </dsp:sp>
    <dsp:sp modelId="{3DE31576-BC29-4572-8DF6-635F2D70DD05}">
      <dsp:nvSpPr>
        <dsp:cNvPr id="0" name=""/>
        <dsp:cNvSpPr/>
      </dsp:nvSpPr>
      <dsp:spPr>
        <a:xfrm>
          <a:off x="1800200" y="307486"/>
          <a:ext cx="1089265" cy="104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Контрольно-счетный орган города Кировска</a:t>
          </a:r>
          <a:endParaRPr lang="ru-RU" sz="1400" kern="1200" dirty="0"/>
        </a:p>
      </dsp:txBody>
      <dsp:txXfrm>
        <a:off x="1830924" y="338210"/>
        <a:ext cx="1027817" cy="987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0.67721</cdr:x>
      <cdr:y>0.06386</cdr:y>
    </cdr:from>
    <cdr:to>
      <cdr:x>0.83256</cdr:x>
      <cdr:y>0.12162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897146" y="340295"/>
          <a:ext cx="13528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1 418 553,4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0.04042</cdr:y>
    </cdr:from>
    <cdr:to>
      <cdr:x>0.17321</cdr:x>
      <cdr:y>0.10779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16024"/>
          <a:ext cx="15538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Тыс. рублей</a:t>
          </a:r>
        </a:p>
      </cdr:txBody>
    </cdr:sp>
  </cdr:relSizeAnchor>
  <cdr:relSizeAnchor xmlns:cdr="http://schemas.openxmlformats.org/drawingml/2006/chartDrawing">
    <cdr:from>
      <cdr:x>0.11702</cdr:x>
      <cdr:y>0.88926</cdr:y>
    </cdr:from>
    <cdr:to>
      <cdr:x>0.62273</cdr:x>
      <cdr:y>0.95478</cdr:y>
    </cdr:to>
    <cdr:sp macro="" textlink="">
      <cdr:nvSpPr>
        <cdr:cNvPr id="3" name="Заголовок 2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049760" y="4752528"/>
          <a:ext cx="4536504" cy="350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tIns="45720" rIns="0" bIns="45720" rtlCol="0" anchor="t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ea typeface="+mn-ea"/>
              <a:cs typeface="Times New Roman" pitchFamily="18" charset="0"/>
            </a:rPr>
            <a:t>  2014                   2015                   2016                  2017</a:t>
          </a:r>
          <a:endParaRPr lang="ru-RU" sz="1400" b="1" dirty="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EC8AFD4-1321-4D37-9C7B-DF9057117F89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34134D5-48C8-488E-9ED8-A5BB8BEAB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3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3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8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9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3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8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FE1A-2945-410F-A67D-8913989C468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7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3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7" y="1938543"/>
            <a:ext cx="8386697" cy="2959084"/>
          </a:xfrm>
        </p:spPr>
        <p:txBody>
          <a:bodyPr/>
          <a:lstStyle/>
          <a:p>
            <a:pPr>
              <a:defRPr/>
            </a:pP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Проект бюджета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 на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 и плановый период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2016-2017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-70262"/>
            <a:ext cx="1133197" cy="818690"/>
            <a:chOff x="7956376" y="-49696"/>
            <a:chExt cx="1133197" cy="818690"/>
          </a:xfrm>
        </p:grpSpPr>
        <p:pic>
          <p:nvPicPr>
            <p:cNvPr id="4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11960" y="5020738"/>
            <a:ext cx="46792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 декабря 2014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eaLnBrk="0" hangingPunct="0">
              <a:defRPr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начальника финансово-экономического управления администрации города Кировска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Корниенко Полина Петровна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46856" y="187558"/>
            <a:ext cx="8463372" cy="1227396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на выполнение мероприятий в рамках муниципальных программ </a:t>
            </a:r>
            <a:endParaRPr lang="ru-RU" sz="26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200602"/>
              </p:ext>
            </p:extLst>
          </p:nvPr>
        </p:nvGraphicFramePr>
        <p:xfrm>
          <a:off x="457200" y="1600200"/>
          <a:ext cx="8435280" cy="4576544"/>
        </p:xfrm>
        <a:graphic>
          <a:graphicData uri="http://schemas.openxmlformats.org/drawingml/2006/table">
            <a:tbl>
              <a:tblPr firstRow="1" firstCol="1" bandRow="1"/>
              <a:tblGrid>
                <a:gridCol w="5770984"/>
                <a:gridCol w="936104"/>
                <a:gridCol w="864096"/>
                <a:gridCol w="864096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программы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муниципальным 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9 988,3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малого и среднего предпринимательства в городе Кировске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"Повышение эффективности бюджетных расходов в муниципальном образовании город Кировск с подведомственной территорией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7 178,3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"Обеспечение жильем молодых семей в городе Кировске на 2014-2016 годы"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МП "Поддержка социально-ориентированных некоммерческих организаций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415,0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4084" y="1268760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9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652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4431"/>
            <a:ext cx="7759283" cy="846546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Администрации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17388"/>
              </p:ext>
            </p:extLst>
          </p:nvPr>
        </p:nvGraphicFramePr>
        <p:xfrm>
          <a:off x="242792" y="1124744"/>
          <a:ext cx="8667436" cy="5219884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1047194"/>
                <a:gridCol w="842763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7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41 512,9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37 766,9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37 837,7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Резервный фонд администрации города Кировска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расходы и услуги муниципального образования город Кировск с подведомственной территорией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792,6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Доплаты к пенсиям муниципальных служащих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на ежемесячную денежную выплату гражданам, удостоенным звания "Почетный гражданин города Кировска"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Субсидия на компенсацию затрат, связанных с официальным опубликованием муниципальных правовых актов и иных официальных материалов органов местного самоуправления города Кировска в средствах массовой информации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мер социальной поддержки по оплате жилого помещения и коммунальных услуг детям-сиротам и детям, оставшимся без попечения родителей, лицам из числа детей-сирот и детей, оставшихся без попечения родителей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1 581,2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1 797,5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1 896,3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Закона Мурманской области "О патронате" в части финансирования расходов по выплате денежного вознаграждения лицам, осуществляющим постинтернатный патронат в отношении несовершеннолетних и социальный патронат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 ребенка в семье опекуна (попечителя) и приемной семье, а также вознаграждение, причитающееся приемному родителю (за счет средств областного бюджета)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30 962,8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30 886,2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30 886,2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Проведение выборов в представительные органы муниципального образования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3 154,9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3733" y="748428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47655"/>
              </p:ext>
            </p:extLst>
          </p:nvPr>
        </p:nvGraphicFramePr>
        <p:xfrm>
          <a:off x="245302" y="2996952"/>
          <a:ext cx="8611845" cy="2107184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726 162,6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696 646,3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725 740,2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733 157,4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318 479,6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292 493,8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299 815,7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306 789,6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407 683,0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404 152,5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924,5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426 367,8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5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452" y="371942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ведомственной программы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91603"/>
              </p:ext>
            </p:extLst>
          </p:nvPr>
        </p:nvGraphicFramePr>
        <p:xfrm>
          <a:off x="267335" y="1394655"/>
          <a:ext cx="8667436" cy="5205331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401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«Обеспечение предоставления муниципальных услуг (работ) в сфере общего и дополнительного образования» на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625 070,3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660 320,7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667 516,1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дошкольного образования и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327 178,3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337 362,0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332 508,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дошкольные образовательные учреждения,</a:t>
                      </a:r>
                      <a:r>
                        <a:rPr lang="en-US" sz="15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aseline="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. детей-инвалидов,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1 875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1 858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0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255 550,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277 850,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286 393,2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общеобразовательные учреждения, в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aseline="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. детей-инвалидов,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2 952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2 983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3 041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2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отдыха и оздоровления детей в каникулярный период в оздоровительных учреждениях с дневным пребыванием детей на базе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ОУ,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5 546,9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effectLst/>
                          <a:latin typeface="Times New Roman"/>
                          <a:ea typeface="Times New Roman"/>
                        </a:rPr>
                        <a:t>5 609,1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5 609,1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</a:t>
                      </a:r>
                      <a:r>
                        <a:rPr lang="ru-RU" sz="15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оздоровительные учреждения с дневным пребыванием детей на базе ОУ в каникулярный период в</a:t>
                      </a:r>
                      <a:r>
                        <a:rPr lang="ru-RU" sz="1500" i="0" dirty="0" smtClean="0">
                          <a:effectLst/>
                          <a:latin typeface="Times New Roman"/>
                          <a:ea typeface="Times New Roman"/>
                        </a:rPr>
                        <a:t>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36 794,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39 499,0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005,3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учреждения дополнительного образования,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56447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861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208" y="697891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муниципальных программ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5720"/>
              </p:ext>
            </p:extLst>
          </p:nvPr>
        </p:nvGraphicFramePr>
        <p:xfrm>
          <a:off x="251945" y="1700808"/>
          <a:ext cx="8577973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5976664"/>
                <a:gridCol w="864096"/>
                <a:gridCol w="901339"/>
                <a:gridCol w="83587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по МП: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7 229,7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образования города Кировска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3 192,4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"Организация отдыха и занятости детей и подростков муниципального образования город Кировск с подведомственной территорией" на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984,1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"SOS" на 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871,7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261,5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«Энергосбережение и 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30377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0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87276" cy="72008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15095"/>
              </p:ext>
            </p:extLst>
          </p:nvPr>
        </p:nvGraphicFramePr>
        <p:xfrm>
          <a:off x="242792" y="1700808"/>
          <a:ext cx="8667436" cy="414001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64 346,2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65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419,5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65 641,2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3 276,7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3 446,1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3 667,8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61 048,2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952,1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61 952,1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491" y="1325541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9430" y="548680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кировским городским хозяйством» </a:t>
            </a:r>
            <a:b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41459"/>
              </p:ext>
            </p:extLst>
          </p:nvPr>
        </p:nvGraphicFramePr>
        <p:xfrm>
          <a:off x="263675" y="2420888"/>
          <a:ext cx="8644511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3655658"/>
                <a:gridCol w="1464435"/>
                <a:gridCol w="1115070"/>
                <a:gridCol w="1204674"/>
                <a:gridCol w="1204674"/>
              </a:tblGrid>
              <a:tr h="2808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232 174,6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219 021,2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202 495,2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192 317,6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229 969,2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215 458,3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200 737,2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190 454,9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2 205,4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3 562,9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1 758,0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1 862,7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7544" y="1412776"/>
            <a:ext cx="780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Расходы  на обеспечение деятельности учреждения и реализацию целевых программ в 2015-2017 годах составляют: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70068" y="2048161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тыс.рублей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181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9557"/>
            <a:ext cx="7425845" cy="69814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ведомственных целевых программ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64381"/>
              </p:ext>
            </p:extLst>
          </p:nvPr>
        </p:nvGraphicFramePr>
        <p:xfrm>
          <a:off x="179512" y="987119"/>
          <a:ext cx="8730716" cy="5581903"/>
        </p:xfrm>
        <a:graphic>
          <a:graphicData uri="http://schemas.openxmlformats.org/drawingml/2006/table">
            <a:tbl>
              <a:tblPr firstRow="1" firstCol="1" bandRow="1"/>
              <a:tblGrid>
                <a:gridCol w="6316795"/>
                <a:gridCol w="798675"/>
                <a:gridCol w="798675"/>
                <a:gridCol w="816571"/>
              </a:tblGrid>
              <a:tr h="247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195 148,0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202 076,5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191 794,2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«Транспортное обслуживание населения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2015-20167годы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«Ремонт автомобильных дорог общего пользования местного значения, находящихся в собственности муниципального образования город Кировск с подведомственной территорией, а также капитальный ремонт и ремонт дворовых территорий многоквартирных домов, проездов к дворовым территориям многоквартирных домов в муниципальном образовании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 (Дорожный фонд)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«Организация эксплуатации и ремонта муниципального жилищного фонда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14 037,7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13 799,3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1 652,2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«Формирование среды безопасного проживания и жизнедеятельности населения муниципального образования город Кировск с подведомственной территорией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9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мест захоронения на территории муниципального образования город Кировск с подведомственной территорией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2 047,0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объектов внешнего благоустройства на территории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16 969,0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15 254,4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16 490,2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9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«Подготовка объектов муниципального образования город Кировск с подведомственной территорией к проведению праздничных мероприятий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2 267,0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улично-дорожной сети, снабжение электрической энергией и техническое обслуживание объектов уличного и дворового освещения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84 382,9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90 738,8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91 367,7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АВЦП «Обеспечение деятельности Муниципального казенного учреждения «Управление Кировским городским хозяйством на 2015-2017 годы»</a:t>
                      </a:r>
                      <a:endParaRPr lang="ru-R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28 841,3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30 530,0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30 530,0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395" y="641004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14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47715"/>
            <a:ext cx="756084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муниципальных программ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00843"/>
              </p:ext>
            </p:extLst>
          </p:nvPr>
        </p:nvGraphicFramePr>
        <p:xfrm>
          <a:off x="186206" y="1412776"/>
          <a:ext cx="8730716" cy="4030378"/>
        </p:xfrm>
        <a:graphic>
          <a:graphicData uri="http://schemas.openxmlformats.org/drawingml/2006/table">
            <a:tbl>
              <a:tblPr firstRow="1" firstCol="1" bandRow="1"/>
              <a:tblGrid>
                <a:gridCol w="6258301"/>
                <a:gridCol w="826715"/>
                <a:gridCol w="795807"/>
                <a:gridCol w="849893"/>
              </a:tblGrid>
              <a:tr h="35837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Наименование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4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 в рамках МП: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23 873,2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в муниципальном образовании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6 551,8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«Благоустройство территории муниципального образования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8 582,5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 среды территории муниципального образования город Кировск с подведомственной территорией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4 855,0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3 678,2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1 176,8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2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«Дополнительная социальная поддержка населения города Кировска с подведомственной территорией на 2014-2016 годы»,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883,9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2 837,1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1 046,8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441" y="980728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50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539" y="748428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4231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204 008,3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191 983,4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203 186,3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233 296,3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201 936,0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190 192,1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201 242,4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231 294,3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2 072,3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1 791,3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1 943,9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2 002,0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78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 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417084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083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1 482 018,2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9332" y="692696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98" y="1131334"/>
            <a:ext cx="1127353" cy="10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58243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1 401 688,3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9572" y="700843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31333"/>
            <a:ext cx="1255527" cy="12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285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1 432 266,6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68970" y="54868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218" y="1046137"/>
            <a:ext cx="1489222" cy="144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043218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1 491 542,2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027" y="2987660"/>
            <a:ext cx="818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расходной части бюджета, тыс. рублей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4330631"/>
              </p:ext>
            </p:extLst>
          </p:nvPr>
        </p:nvGraphicFramePr>
        <p:xfrm>
          <a:off x="2617187" y="3356992"/>
          <a:ext cx="6293041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959891430"/>
              </p:ext>
            </p:extLst>
          </p:nvPr>
        </p:nvGraphicFramePr>
        <p:xfrm>
          <a:off x="309334" y="3356992"/>
          <a:ext cx="5426694" cy="324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02185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17312"/>
            <a:ext cx="7416824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05629"/>
              </p:ext>
            </p:extLst>
          </p:nvPr>
        </p:nvGraphicFramePr>
        <p:xfrm>
          <a:off x="242792" y="1196752"/>
          <a:ext cx="8667436" cy="4885125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39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детей в сфере культуры и искусства, библиотечной, музейной и культурно-досуговой деятельности города Кировска на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166 840,6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186 582,7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216 803,4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 дополнительного образования детям в сфере культуры и искусства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102,9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43 129,3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46 739,5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развития творческого потенциала и организация досуга населения на базе муниципальных автономных учреждений культуры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65 601,1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73 654,9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85 446,7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клубных формирований,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 развития творческого потенциала и организация досуга населения на базе МБУК "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ЦНТиД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16 035,6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18 279,5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21 720,3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деятельности МБУК "Историко-краеведческий музей  с мемориалом  С.М. Кирова и выставочным залом"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11 576,1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13 205,9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15 991,2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экспозиций и выставок,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организации библиотечного, библиографического и информационного обслуживания населения на базе МБУК "Централизованная библиотечная система"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32 372,1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37 114,6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45 654,9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выданных документов,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 мер социальной поддержки отдельных категорий граждан, работающих в муниципальных учреждениях образования и культуры, расположенных в сельских населённых пунктах или посёлках городского типа Мурманской области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1 142,6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1 188,3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1 240,6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Комплектование книжных фондов библиотек муниципальных образований и государственных библиотек городов Москвы 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Санкт-Петербурга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427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81428"/>
            <a:ext cx="7776864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муниципальных программ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67795"/>
              </p:ext>
            </p:extLst>
          </p:nvPr>
        </p:nvGraphicFramePr>
        <p:xfrm>
          <a:off x="258682" y="1628800"/>
          <a:ext cx="8705806" cy="3690352"/>
        </p:xfrm>
        <a:graphic>
          <a:graphicData uri="http://schemas.openxmlformats.org/drawingml/2006/table">
            <a:tbl>
              <a:tblPr firstRow="1" firstCol="1" bandRow="1"/>
              <a:tblGrid>
                <a:gridCol w="5760278"/>
                <a:gridCol w="1073320"/>
                <a:gridCol w="936104"/>
                <a:gridCol w="93610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9 244,0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культуры  города Кировска на 2014-2016 годы"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7 748,4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"Энергосбережение и повышение энергетической эффективности в муниципальном  образовании город Кировск с подведомственной 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342107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083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7" y="260648"/>
            <a:ext cx="7344817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Кировска»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25743"/>
              </p:ext>
            </p:extLst>
          </p:nvPr>
        </p:nvGraphicFramePr>
        <p:xfrm>
          <a:off x="449654" y="1268760"/>
          <a:ext cx="8460574" cy="4361378"/>
        </p:xfrm>
        <a:graphic>
          <a:graphicData uri="http://schemas.openxmlformats.org/drawingml/2006/table">
            <a:tbl>
              <a:tblPr firstRow="1" firstCol="1" bandRow="1"/>
              <a:tblGrid>
                <a:gridCol w="5631672"/>
                <a:gridCol w="984052"/>
                <a:gridCol w="913607"/>
                <a:gridCol w="931243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898,9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603,6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600" b="1" baseline="0" smtClean="0">
                          <a:effectLst/>
                          <a:latin typeface="Times New Roman"/>
                          <a:ea typeface="Times New Roman"/>
                        </a:rPr>
                        <a:t> 493,0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633,4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740,3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15 260,4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15 858,2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15 741,8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081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539" y="548680"/>
            <a:ext cx="7363805" cy="1001685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культуры, спорта и туризма города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00930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79 987,4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77 974,3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76 309,1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76 309,1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79 327,6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77 926,6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76 261,4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76 261,4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659,8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70828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04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866" y="346742"/>
            <a:ext cx="7776864" cy="113804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культуры, спорта и туризма города Кировска» на выполнение мероприятий в рамках ведомственной программы 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829487"/>
              </p:ext>
            </p:extLst>
          </p:nvPr>
        </p:nvGraphicFramePr>
        <p:xfrm>
          <a:off x="278695" y="1556793"/>
          <a:ext cx="8667436" cy="4387290"/>
        </p:xfrm>
        <a:graphic>
          <a:graphicData uri="http://schemas.openxmlformats.org/drawingml/2006/table">
            <a:tbl>
              <a:tblPr firstRow="1" firstCol="1" bandRow="1"/>
              <a:tblGrid>
                <a:gridCol w="5733465"/>
                <a:gridCol w="936104"/>
                <a:gridCol w="1008112"/>
                <a:gridCol w="989755"/>
              </a:tblGrid>
              <a:tr h="224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в сфере физической культуры и спорта, организация спортивных мероприятий в городе Кировске на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59 648,9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62 533,3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62 533,3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физической культуры и спорта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25 501,8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27 064,7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27 663,1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в пользование населению спортивных сооружений, спортивного инвентаря на базе 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МАУ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СОК "Горняк"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33 174,3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34 495,7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33 897,3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Предоставление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в пользование населению спортивных сооружений, спортивного инвентаря, часы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и проведение официальных  физкультурно-спортивных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Количество проведенных мероприятий, ед.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1721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79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9" y="229839"/>
            <a:ext cx="727280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культуры, спорта и туризма города Кировска» на выполнение мероприятий в рамках муниципальных программ 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42027"/>
              </p:ext>
            </p:extLst>
          </p:nvPr>
        </p:nvGraphicFramePr>
        <p:xfrm>
          <a:off x="242791" y="1340768"/>
          <a:ext cx="8667436" cy="5274272"/>
        </p:xfrm>
        <a:graphic>
          <a:graphicData uri="http://schemas.openxmlformats.org/drawingml/2006/table">
            <a:tbl>
              <a:tblPr firstRow="1" firstCol="1" bandRow="1"/>
              <a:tblGrid>
                <a:gridCol w="5896298"/>
                <a:gridCol w="872221"/>
                <a:gridCol w="944906"/>
                <a:gridCol w="954011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в части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Выявление и поддержка спортивных талантов среди детей и молодежи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Укрепление и сохранение традиций проведения 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физической культуры и спорта в городе Кировске Мурманской области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материально-технической базы учреждений дополнительного образования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6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МП « Развитие туризма в муниципальном образовании город Кировск с подведомственной территорией на 2014-2016 годы»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398,3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МП «Реализация проекта «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Salla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Gate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– Партнерство в области бизнеса и туризма» на территории муниципального образования город Кировск с подведомственной территорией на 2014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год»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3 405,8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 счет средств местного бюджета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 счет средств проекта «</a:t>
                      </a:r>
                      <a:r>
                        <a:rPr lang="ru-RU" sz="160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Salla</a:t>
                      </a: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Gate</a:t>
                      </a: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»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3 405,8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147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730239"/>
            <a:ext cx="784887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культуры, спорта и туризма города Кировска»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90914"/>
              </p:ext>
            </p:extLst>
          </p:nvPr>
        </p:nvGraphicFramePr>
        <p:xfrm>
          <a:off x="242792" y="1700808"/>
          <a:ext cx="8667436" cy="273793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13 281,2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13 775,8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13 775,8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"О физической культуре и спорте в Мурманской области " в части наделения органов местного самоуправления отдельными государственными полномочиями по присвоению спортивных разрядов и квалификационных категорий спортивных судей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13 233,5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13 728,1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13 728,1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342107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14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7138" y="1052736"/>
            <a:ext cx="6630269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Управление по делам гражданской обороны и чрезвычайным ситуациям города Кировска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3715"/>
              </p:ext>
            </p:extLst>
          </p:nvPr>
        </p:nvGraphicFramePr>
        <p:xfrm>
          <a:off x="259842" y="3284984"/>
          <a:ext cx="861184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828,7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559,2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559,2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2195572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2266" y="29034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38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9085" y="535263"/>
            <a:ext cx="7801307" cy="1076668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«ГО и ЧС» на выполнение мероприятий в рамках ведомственных целевых программ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70399"/>
              </p:ext>
            </p:extLst>
          </p:nvPr>
        </p:nvGraphicFramePr>
        <p:xfrm>
          <a:off x="193540" y="1556792"/>
          <a:ext cx="8730716" cy="3407288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296144"/>
                <a:gridCol w="1296144"/>
                <a:gridCol w="1241884"/>
              </a:tblGrid>
              <a:tr h="247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11 559,2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9 959,8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9 959,8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Аналитическая ведомственная целевая программа «Развитие системы гражданской обороны, совершенствование защиты населения и территории муниципального образования город Кировск с подведомственной территорией от чрезвычайных ситуаций» на 2015-2017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2 699,5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762,6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935,0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Аналитическая ведомственная целевая программа «Функционирование Муниципального казенного учреждения "Управление по делам гражданской обороны и чрезвычайным ситуациям города Кировска» на 2015-2017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8  859,7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9 197,2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9 024,8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866" y="1181815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134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748428"/>
            <a:ext cx="6264696" cy="1145701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                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по делам гражданской обороны и чрезвычайным ситуациям города Кировска» 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58279"/>
              </p:ext>
            </p:extLst>
          </p:nvPr>
        </p:nvGraphicFramePr>
        <p:xfrm>
          <a:off x="228874" y="3284984"/>
          <a:ext cx="8743646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3695054"/>
                <a:gridCol w="1584176"/>
                <a:gridCol w="1296144"/>
                <a:gridCol w="1080120"/>
                <a:gridCol w="108815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смете на содержание учреждения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9 165,4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9012" y="2177268"/>
            <a:ext cx="8567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смете на содержание учреждения в 2015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годах составляют: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779" y="2885154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747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99" y="763467"/>
            <a:ext cx="1100143" cy="123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827528"/>
              </p:ext>
            </p:extLst>
          </p:nvPr>
        </p:nvGraphicFramePr>
        <p:xfrm>
          <a:off x="202214" y="980728"/>
          <a:ext cx="870801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159" y="748428"/>
            <a:ext cx="1114964" cy="1254595"/>
          </a:xfrm>
          <a:prstGeom prst="rect">
            <a:avLst/>
          </a:prstGeom>
        </p:spPr>
      </p:pic>
      <p:pic>
        <p:nvPicPr>
          <p:cNvPr id="10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3580" y="942577"/>
            <a:ext cx="1080120" cy="12153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41" y="908719"/>
            <a:ext cx="1108744" cy="124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6"/>
          <p:cNvSpPr txBox="1"/>
          <p:nvPr/>
        </p:nvSpPr>
        <p:spPr>
          <a:xfrm>
            <a:off x="1619672" y="1321023"/>
            <a:ext cx="129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1 369 235,1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3075163" y="1471246"/>
            <a:ext cx="135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1 340 706,1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570103" y="1444135"/>
            <a:ext cx="1352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1 393 096,4</a:t>
            </a: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1259632" y="5403379"/>
            <a:ext cx="6264696" cy="350176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2014                           2015                        2016                         2017</a:t>
            </a:r>
            <a:endParaRPr lang="ru-RU" sz="1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21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24744"/>
            <a:ext cx="7759283" cy="832141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«Многофункциональный центр по предоставлению государственных и муниципальных услуг города Кировска»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65364"/>
              </p:ext>
            </p:extLst>
          </p:nvPr>
        </p:nvGraphicFramePr>
        <p:xfrm>
          <a:off x="251520" y="2636912"/>
          <a:ext cx="8712968" cy="15612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04656"/>
                <a:gridCol w="936104"/>
                <a:gridCol w="864096"/>
                <a:gridCol w="1008112"/>
              </a:tblGrid>
              <a:tr h="2558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обеспечение деятельности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функционирования учреждения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11 857,3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12 099,2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12 061,2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 за счет прочих межбюджетных трансфертов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329,0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46263" y="230213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76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7566374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Комитета по управлению муниципальной собственностью администрации города Кировска</a:t>
            </a:r>
            <a:b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28363"/>
              </p:ext>
            </p:extLst>
          </p:nvPr>
        </p:nvGraphicFramePr>
        <p:xfrm>
          <a:off x="242195" y="3102890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96 029,3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41 022,2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35 220,0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34 587,0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266,9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35 214,2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32 316,0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33 135,0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2 762,4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2 904,0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1 452,0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1772816"/>
            <a:ext cx="85872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73418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95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6821" y="1024473"/>
            <a:ext cx="7856810" cy="108012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Комитета по управлению муниципальной собственностью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на выполнение мероприятий в рамках муниципальных и ведомственных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34783"/>
              </p:ext>
            </p:extLst>
          </p:nvPr>
        </p:nvGraphicFramePr>
        <p:xfrm>
          <a:off x="179512" y="2636912"/>
          <a:ext cx="8823793" cy="355157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50657"/>
                <a:gridCol w="887955"/>
                <a:gridCol w="926227"/>
                <a:gridCol w="858954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ведомственная целевая программа «Эффективное использование и распоряжение муниципальным имуществом, оценка недвижимости, мероприятия по землеустройству, предоставление жилых помещений детям-сиротам по договорам найма специализированных жилых помещений» на 2015-2017 годы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39 908,4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35 220,0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34 587,0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32 316,0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33 135,0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2 904,0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1 452,0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«Энергосбережение и 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443,8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«Профилактика правонарушений в муниципальном образовании город Кировск на 2014-2016 годы»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43051" y="230213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82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980728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</a:t>
            </a:r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Финансово-экономического </a:t>
            </a:r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управления администрации города Кировска</a:t>
            </a:r>
            <a:b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12281"/>
              </p:ext>
            </p:extLst>
          </p:nvPr>
        </p:nvGraphicFramePr>
        <p:xfrm>
          <a:off x="395536" y="2132856"/>
          <a:ext cx="8640959" cy="4099128"/>
        </p:xfrm>
        <a:graphic>
          <a:graphicData uri="http://schemas.openxmlformats.org/drawingml/2006/table">
            <a:tbl>
              <a:tblPr firstRow="1" firstCol="1" bandRow="1"/>
              <a:tblGrid>
                <a:gridCol w="4823624"/>
                <a:gridCol w="1336615"/>
                <a:gridCol w="1336615"/>
                <a:gridCol w="1144105"/>
              </a:tblGrid>
              <a:tr h="3228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23 082, 5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28 710,2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34 163,7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выплаты по социальной поддержке педагогическим работникам муниципальных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учреждений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 части единовременных пособий при увольнении в связи с выходом на пенсию по старости  и молодым специалистам при трудоустройстве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2 241,0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2 358,3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2 464,4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компенсацию расходов на оплату стоимости проезда  и провоза багажа к месту использования отпуска (отдыха) и обратно лицам, работающим  в организациях, финансируемых из бюджета города Кировска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9 886,8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9 144,0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7 747,9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софинансирование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расходов в рамках реализации областных региональных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Обслуживание государственного </a:t>
                      </a:r>
                      <a:r>
                        <a:rPr lang="ru-RU" sz="1400" smtClean="0">
                          <a:effectLst/>
                          <a:latin typeface="Times New Roman"/>
                          <a:ea typeface="Times New Roman"/>
                        </a:rPr>
                        <a:t>и муниципального долга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8 554,7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14 807,9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21 551,3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152" y="1772816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907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04765" y="2636912"/>
            <a:ext cx="852472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ctr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07614" y="6464895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/>
          <a:p>
            <a:pPr algn="r"/>
            <a:fld id="{97664267-1238-47DE-B69B-68BE49D702D4}" type="slidenum"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/>
              <a:t>34</a:t>
            </a:fld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423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857948"/>
              </p:ext>
            </p:extLst>
          </p:nvPr>
        </p:nvGraphicFramePr>
        <p:xfrm>
          <a:off x="251519" y="908721"/>
          <a:ext cx="8658709" cy="4688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011"/>
                <a:gridCol w="895337"/>
                <a:gridCol w="891560"/>
                <a:gridCol w="895337"/>
                <a:gridCol w="891560"/>
                <a:gridCol w="895337"/>
                <a:gridCol w="777629"/>
                <a:gridCol w="864096"/>
                <a:gridCol w="881842"/>
              </a:tblGrid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416 870,0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424 275,0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442 810,0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461 515,0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имущество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61 450,0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61 980,0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65 100,0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68 280,0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44 760,0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8,4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49 520,0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51 650,0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4 841,1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рочие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и сборы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3 012,0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3 112,0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налоговых доходов: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533 345,9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541 232,0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566 340,0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589 398,1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60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города Кировска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08056292"/>
              </p:ext>
            </p:extLst>
          </p:nvPr>
        </p:nvGraphicFramePr>
        <p:xfrm>
          <a:off x="65856" y="1340768"/>
          <a:ext cx="897064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10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69120"/>
              </p:ext>
            </p:extLst>
          </p:nvPr>
        </p:nvGraphicFramePr>
        <p:xfrm>
          <a:off x="179511" y="1124745"/>
          <a:ext cx="8730718" cy="5316179"/>
        </p:xfrm>
        <a:graphic>
          <a:graphicData uri="http://schemas.openxmlformats.org/drawingml/2006/table">
            <a:tbl>
              <a:tblPr/>
              <a:tblGrid>
                <a:gridCol w="4385654"/>
                <a:gridCol w="1086266"/>
                <a:gridCol w="1086266"/>
                <a:gridCol w="1086266"/>
                <a:gridCol w="1086266"/>
              </a:tblGrid>
              <a:tr h="370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НЕНАЛОГОВЫЕ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46,0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59 064,6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32 210,0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440,2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продажи материальных и нематериальных активов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12 677,1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4 934,4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3 514,8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2 236,6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2 565,4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1 669,0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1 712,9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1 777,9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8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317 032,9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281 081,3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288 710,8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287 444,7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7803" y="74842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Функциональная структура расходов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7170920"/>
              </p:ext>
            </p:extLst>
          </p:nvPr>
        </p:nvGraphicFramePr>
        <p:xfrm>
          <a:off x="251520" y="1052736"/>
          <a:ext cx="34563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54324403"/>
              </p:ext>
            </p:extLst>
          </p:nvPr>
        </p:nvGraphicFramePr>
        <p:xfrm>
          <a:off x="2100792" y="980728"/>
          <a:ext cx="6744171" cy="558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3586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Ведомственная структура бюджета города Кировска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420519" y="4356535"/>
            <a:ext cx="2567305" cy="40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Получатели средств бюджета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0800000">
            <a:off x="2879100" y="2715546"/>
            <a:ext cx="288032" cy="3683635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2111894" y="697891"/>
            <a:ext cx="465963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Главные распорядители средств бюджета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4219438" y="-1837881"/>
            <a:ext cx="201067" cy="6120680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017088925"/>
              </p:ext>
            </p:extLst>
          </p:nvPr>
        </p:nvGraphicFramePr>
        <p:xfrm>
          <a:off x="395536" y="1340767"/>
          <a:ext cx="8024612" cy="59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724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prstClr val="black"/>
                </a:solidFill>
              </a:rPr>
              <a:t>Расходы на содержание органов местного самоуправления осуществляются за счет средств местного бюджета, </a:t>
            </a:r>
            <a:r>
              <a:rPr lang="ru-RU" sz="2000" dirty="0">
                <a:solidFill>
                  <a:prstClr val="black"/>
                </a:solidFill>
              </a:rPr>
              <a:t>тыс. рублей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38" y="1722104"/>
            <a:ext cx="8229600" cy="285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29891"/>
              </p:ext>
            </p:extLst>
          </p:nvPr>
        </p:nvGraphicFramePr>
        <p:xfrm>
          <a:off x="467544" y="4941168"/>
          <a:ext cx="828091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86"/>
                <a:gridCol w="1395554"/>
                <a:gridCol w="1512168"/>
                <a:gridCol w="1512168"/>
                <a:gridCol w="1296143"/>
              </a:tblGrid>
              <a:tr h="139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Администрации  города Кировска на осуществление переданных государственных полномочий за счет межбюджетных трансфертов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8 838,3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931,4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936,3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8 133,9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03" y="1342106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81128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830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4082</TotalTime>
  <Words>3622</Words>
  <Application>Microsoft Office PowerPoint</Application>
  <PresentationFormat>Экран (4:3)</PresentationFormat>
  <Paragraphs>970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Проект бюджета города Кировска на 2015 год и плановый период 2016-2017 годов</vt:lpstr>
      <vt:lpstr>Расходы бюджета города Кировска, тыс. рублей</vt:lpstr>
      <vt:lpstr>Доходы бюджета города Кировска, тыс.рублей</vt:lpstr>
      <vt:lpstr>Налоговые доходы бюджета города Кировска</vt:lpstr>
      <vt:lpstr>Структура неналоговых доходов бюджета города Кировска</vt:lpstr>
      <vt:lpstr>Неналоговые доходы бюджета города Кировска</vt:lpstr>
      <vt:lpstr>Функциональная структура расходов бюджета города Кировска</vt:lpstr>
      <vt:lpstr>Ведомственная структура бюджета города Кировска</vt:lpstr>
      <vt:lpstr>Расходы на содержание органов местного самоуправления осуществляются за счет средств местного бюджета, тыс. рублей </vt:lpstr>
      <vt:lpstr>Расходы Администрации города Кировска на выполнение мероприятий в рамках муниципальных программ </vt:lpstr>
      <vt:lpstr>Непрограммная деятельность Администрации города Кировска    </vt:lpstr>
      <vt:lpstr>Расходы МКУ «Управление образования города Кировска»   </vt:lpstr>
      <vt:lpstr>Расходы МКУ «Управление образования города Кировска» на выполнение мероприятий в рамках ведомственной программы  </vt:lpstr>
      <vt:lpstr>Расходы МКУ «Управление образования города Кировска» на выполнение мероприятий в рамках муниципальных программ  </vt:lpstr>
      <vt:lpstr>Непрограммная деятельность МКУ «Управление образования города Кировска»   </vt:lpstr>
      <vt:lpstr>Расходы МКУ «Управление кировским городским хозяйством»  </vt:lpstr>
      <vt:lpstr>Расходы МКУ «УКГХ» на выполнение мероприятий в рамках ведомственных целевых программ  </vt:lpstr>
      <vt:lpstr>Расходы МКУ «УКГХ» на выполнение мероприятий в рамках муниципальных программ  </vt:lpstr>
      <vt:lpstr>Расходы МКУ «Управление культуры города Кировска»   </vt:lpstr>
      <vt:lpstr>Расходы МКУ «Управление культуры города Кировска» на выполнение мероприятий в рамках ведомственной программы  </vt:lpstr>
      <vt:lpstr>Расходы МКУ «Управление культуры города Кировска» на выполнение мероприятий в рамках муниципальных программ  </vt:lpstr>
      <vt:lpstr>Непрограммная деятельность МКУ «Управление культуры города Кировска»   </vt:lpstr>
      <vt:lpstr>Расходы МКУ «Управление физической культуры, спорта и туризма города Кировска»   </vt:lpstr>
      <vt:lpstr>Расходы МКУ «Управление физической культуры, спорта и туризма города Кировска» на выполнение мероприятий в рамках ведомственной программы </vt:lpstr>
      <vt:lpstr>Расходы МКУ «Управление физической культуры, спорта и туризма города Кировска» на выполнение мероприятий в рамках муниципальных программ </vt:lpstr>
      <vt:lpstr>Непрограммная деятельность МКУ «Управление физической культуры, спорта и туризма города Кировска»   </vt:lpstr>
      <vt:lpstr>Расходы МКУ «Управление по делам гражданской обороны и чрезвычайным ситуациям города Кировска»   </vt:lpstr>
      <vt:lpstr>Расходы МКУ «ГО и ЧС» на выполнение мероприятий в рамках ведомственных целевых программ  </vt:lpstr>
      <vt:lpstr>Непрограммная деятельность                   МКУ «Управление по делам гражданской обороны и чрезвычайным ситуациям города Кировска»  </vt:lpstr>
      <vt:lpstr>Расходы МКУ «Многофункциональный центр по предоставлению государственных и муниципальных услуг города Кировска» </vt:lpstr>
      <vt:lpstr>Расходы Комитета по управлению муниципальной собственностью администрации города Кировска   </vt:lpstr>
      <vt:lpstr>Расходы Комитета по управлению муниципальной собственностью на выполнение мероприятий в рамках муниципальных и ведомственных программ  </vt:lpstr>
      <vt:lpstr>Непрограммная деятельность  Финансово-экономического управления администрации города Кировска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Дядик В.В.</dc:creator>
  <cp:lastModifiedBy>Корниенко П.П.</cp:lastModifiedBy>
  <cp:revision>325</cp:revision>
  <cp:lastPrinted>2014-12-11T09:45:09Z</cp:lastPrinted>
  <dcterms:created xsi:type="dcterms:W3CDTF">2012-12-12T15:52:03Z</dcterms:created>
  <dcterms:modified xsi:type="dcterms:W3CDTF">2014-12-11T12:48:48Z</dcterms:modified>
</cp:coreProperties>
</file>